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331" r:id="rId2"/>
    <p:sldId id="332"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p:cViewPr varScale="1">
        <p:scale>
          <a:sx n="84" d="100"/>
          <a:sy n="84" d="100"/>
        </p:scale>
        <p:origin x="1334"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89DA30-FE4C-449E-B56C-7482E25AD072}" type="datetimeFigureOut">
              <a:rPr lang="en-US" smtClean="0"/>
              <a:t>2/5/2019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D5B040-7234-4B71-96CF-FE3A87FC1D60}" type="slidenum">
              <a:rPr lang="en-US" smtClean="0"/>
              <a:t>‹#›</a:t>
            </a:fld>
            <a:endParaRPr lang="en-US"/>
          </a:p>
        </p:txBody>
      </p:sp>
    </p:spTree>
    <p:extLst>
      <p:ext uri="{BB962C8B-B14F-4D97-AF65-F5344CB8AC3E}">
        <p14:creationId xmlns:p14="http://schemas.microsoft.com/office/powerpoint/2010/main" val="3644069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23BB4E-6658-4DBE-9854-C6E28228D1A7}" type="slidenum">
              <a:rPr lang="en-US" smtClean="0"/>
              <a:pPr/>
              <a:t>1</a:t>
            </a:fld>
            <a:endParaRPr lang="en-US"/>
          </a:p>
        </p:txBody>
      </p:sp>
    </p:spTree>
    <p:extLst>
      <p:ext uri="{BB962C8B-B14F-4D97-AF65-F5344CB8AC3E}">
        <p14:creationId xmlns:p14="http://schemas.microsoft.com/office/powerpoint/2010/main" val="212764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11AA1C4-BF51-4836-ADF5-63C024D44E30}" type="datetimeFigureOut">
              <a:rPr lang="en-US" smtClean="0"/>
              <a:t>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A33D4-64D1-42D0-8137-56F44D663CFA}" type="slidenum">
              <a:rPr lang="en-US" smtClean="0"/>
              <a:t>‹#›</a:t>
            </a:fld>
            <a:endParaRPr lang="en-US"/>
          </a:p>
        </p:txBody>
      </p:sp>
    </p:spTree>
    <p:extLst>
      <p:ext uri="{BB962C8B-B14F-4D97-AF65-F5344CB8AC3E}">
        <p14:creationId xmlns:p14="http://schemas.microsoft.com/office/powerpoint/2010/main" val="555874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1AA1C4-BF51-4836-ADF5-63C024D44E30}" type="datetimeFigureOut">
              <a:rPr lang="en-US" smtClean="0"/>
              <a:t>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A33D4-64D1-42D0-8137-56F44D663CFA}" type="slidenum">
              <a:rPr lang="en-US" smtClean="0"/>
              <a:t>‹#›</a:t>
            </a:fld>
            <a:endParaRPr lang="en-US"/>
          </a:p>
        </p:txBody>
      </p:sp>
    </p:spTree>
    <p:extLst>
      <p:ext uri="{BB962C8B-B14F-4D97-AF65-F5344CB8AC3E}">
        <p14:creationId xmlns:p14="http://schemas.microsoft.com/office/powerpoint/2010/main" val="41535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1AA1C4-BF51-4836-ADF5-63C024D44E30}" type="datetimeFigureOut">
              <a:rPr lang="en-US" smtClean="0"/>
              <a:t>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A33D4-64D1-42D0-8137-56F44D663CFA}" type="slidenum">
              <a:rPr lang="en-US" smtClean="0"/>
              <a:t>‹#›</a:t>
            </a:fld>
            <a:endParaRPr lang="en-US"/>
          </a:p>
        </p:txBody>
      </p:sp>
    </p:spTree>
    <p:extLst>
      <p:ext uri="{BB962C8B-B14F-4D97-AF65-F5344CB8AC3E}">
        <p14:creationId xmlns:p14="http://schemas.microsoft.com/office/powerpoint/2010/main" val="2484558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84996" name="Rectangle 4"/>
          <p:cNvSpPr>
            <a:spLocks noGrp="1" noChangeArrowheads="1"/>
          </p:cNvSpPr>
          <p:nvPr>
            <p:ph type="ctrTitle" sz="quarter"/>
          </p:nvPr>
        </p:nvSpPr>
        <p:spPr>
          <a:xfrm>
            <a:off x="1752600" y="781050"/>
            <a:ext cx="7086600" cy="1143000"/>
          </a:xfrm>
        </p:spPr>
        <p:txBody>
          <a:bodyPr anchor="b"/>
          <a:lstStyle>
            <a:lvl1pPr>
              <a:defRPr sz="5400"/>
            </a:lvl1pPr>
          </a:lstStyle>
          <a:p>
            <a:r>
              <a:rPr lang="en-US"/>
              <a:t>Click to edit Master title style</a:t>
            </a:r>
          </a:p>
        </p:txBody>
      </p:sp>
    </p:spTree>
    <p:extLst>
      <p:ext uri="{BB962C8B-B14F-4D97-AF65-F5344CB8AC3E}">
        <p14:creationId xmlns:p14="http://schemas.microsoft.com/office/powerpoint/2010/main" val="404953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1AA1C4-BF51-4836-ADF5-63C024D44E30}" type="datetimeFigureOut">
              <a:rPr lang="en-US" smtClean="0"/>
              <a:t>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A33D4-64D1-42D0-8137-56F44D663CFA}" type="slidenum">
              <a:rPr lang="en-US" smtClean="0"/>
              <a:t>‹#›</a:t>
            </a:fld>
            <a:endParaRPr lang="en-US"/>
          </a:p>
        </p:txBody>
      </p:sp>
    </p:spTree>
    <p:extLst>
      <p:ext uri="{BB962C8B-B14F-4D97-AF65-F5344CB8AC3E}">
        <p14:creationId xmlns:p14="http://schemas.microsoft.com/office/powerpoint/2010/main" val="3512417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1AA1C4-BF51-4836-ADF5-63C024D44E30}" type="datetimeFigureOut">
              <a:rPr lang="en-US" smtClean="0"/>
              <a:t>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A33D4-64D1-42D0-8137-56F44D663CFA}" type="slidenum">
              <a:rPr lang="en-US" smtClean="0"/>
              <a:t>‹#›</a:t>
            </a:fld>
            <a:endParaRPr lang="en-US"/>
          </a:p>
        </p:txBody>
      </p:sp>
    </p:spTree>
    <p:extLst>
      <p:ext uri="{BB962C8B-B14F-4D97-AF65-F5344CB8AC3E}">
        <p14:creationId xmlns:p14="http://schemas.microsoft.com/office/powerpoint/2010/main" val="3821097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11AA1C4-BF51-4836-ADF5-63C024D44E30}" type="datetimeFigureOut">
              <a:rPr lang="en-US" smtClean="0"/>
              <a:t>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7A33D4-64D1-42D0-8137-56F44D663CFA}" type="slidenum">
              <a:rPr lang="en-US" smtClean="0"/>
              <a:t>‹#›</a:t>
            </a:fld>
            <a:endParaRPr lang="en-US"/>
          </a:p>
        </p:txBody>
      </p:sp>
    </p:spTree>
    <p:extLst>
      <p:ext uri="{BB962C8B-B14F-4D97-AF65-F5344CB8AC3E}">
        <p14:creationId xmlns:p14="http://schemas.microsoft.com/office/powerpoint/2010/main" val="1207550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11AA1C4-BF51-4836-ADF5-63C024D44E30}" type="datetimeFigureOut">
              <a:rPr lang="en-US" smtClean="0"/>
              <a:t>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7A33D4-64D1-42D0-8137-56F44D663CFA}" type="slidenum">
              <a:rPr lang="en-US" smtClean="0"/>
              <a:t>‹#›</a:t>
            </a:fld>
            <a:endParaRPr lang="en-US"/>
          </a:p>
        </p:txBody>
      </p:sp>
    </p:spTree>
    <p:extLst>
      <p:ext uri="{BB962C8B-B14F-4D97-AF65-F5344CB8AC3E}">
        <p14:creationId xmlns:p14="http://schemas.microsoft.com/office/powerpoint/2010/main" val="3224685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1AA1C4-BF51-4836-ADF5-63C024D44E30}" type="datetimeFigureOut">
              <a:rPr lang="en-US" smtClean="0"/>
              <a:t>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7A33D4-64D1-42D0-8137-56F44D663CFA}" type="slidenum">
              <a:rPr lang="en-US" smtClean="0"/>
              <a:t>‹#›</a:t>
            </a:fld>
            <a:endParaRPr lang="en-US"/>
          </a:p>
        </p:txBody>
      </p:sp>
    </p:spTree>
    <p:extLst>
      <p:ext uri="{BB962C8B-B14F-4D97-AF65-F5344CB8AC3E}">
        <p14:creationId xmlns:p14="http://schemas.microsoft.com/office/powerpoint/2010/main" val="97636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1AA1C4-BF51-4836-ADF5-63C024D44E30}" type="datetimeFigureOut">
              <a:rPr lang="en-US" smtClean="0"/>
              <a:t>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7A33D4-64D1-42D0-8137-56F44D663CFA}" type="slidenum">
              <a:rPr lang="en-US" smtClean="0"/>
              <a:t>‹#›</a:t>
            </a:fld>
            <a:endParaRPr lang="en-US"/>
          </a:p>
        </p:txBody>
      </p:sp>
    </p:spTree>
    <p:extLst>
      <p:ext uri="{BB962C8B-B14F-4D97-AF65-F5344CB8AC3E}">
        <p14:creationId xmlns:p14="http://schemas.microsoft.com/office/powerpoint/2010/main" val="723797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1AA1C4-BF51-4836-ADF5-63C024D44E30}" type="datetimeFigureOut">
              <a:rPr lang="en-US" smtClean="0"/>
              <a:t>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7A33D4-64D1-42D0-8137-56F44D663CFA}" type="slidenum">
              <a:rPr lang="en-US" smtClean="0"/>
              <a:t>‹#›</a:t>
            </a:fld>
            <a:endParaRPr lang="en-US"/>
          </a:p>
        </p:txBody>
      </p:sp>
    </p:spTree>
    <p:extLst>
      <p:ext uri="{BB962C8B-B14F-4D97-AF65-F5344CB8AC3E}">
        <p14:creationId xmlns:p14="http://schemas.microsoft.com/office/powerpoint/2010/main" val="1216087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1AA1C4-BF51-4836-ADF5-63C024D44E30}" type="datetimeFigureOut">
              <a:rPr lang="en-US" smtClean="0"/>
              <a:t>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7A33D4-64D1-42D0-8137-56F44D663CFA}" type="slidenum">
              <a:rPr lang="en-US" smtClean="0"/>
              <a:t>‹#›</a:t>
            </a:fld>
            <a:endParaRPr lang="en-US"/>
          </a:p>
        </p:txBody>
      </p:sp>
    </p:spTree>
    <p:extLst>
      <p:ext uri="{BB962C8B-B14F-4D97-AF65-F5344CB8AC3E}">
        <p14:creationId xmlns:p14="http://schemas.microsoft.com/office/powerpoint/2010/main" val="3813092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1AA1C4-BF51-4836-ADF5-63C024D44E30}" type="datetimeFigureOut">
              <a:rPr lang="en-US" smtClean="0"/>
              <a:t>2/5/2019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7A33D4-64D1-42D0-8137-56F44D663CFA}" type="slidenum">
              <a:rPr lang="en-US" smtClean="0"/>
              <a:t>‹#›</a:t>
            </a:fld>
            <a:endParaRPr lang="en-US"/>
          </a:p>
        </p:txBody>
      </p:sp>
    </p:spTree>
    <p:extLst>
      <p:ext uri="{BB962C8B-B14F-4D97-AF65-F5344CB8AC3E}">
        <p14:creationId xmlns:p14="http://schemas.microsoft.com/office/powerpoint/2010/main" val="10690843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6.emf"/><Relationship Id="rId4" Type="http://schemas.openxmlformats.org/officeDocument/2006/relationships/oleObject" Target="file:///H:\K3LL%202015\Ch.%209.vsd\Drawing\~Page-5\Sheet.2"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oleObject" Target="file:///H:\K3LL%202015\Ch.%209.vsd\Drawing\~Page-5\Sheet.2"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w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7696200" y="-278606"/>
            <a:ext cx="663575" cy="2374900"/>
          </a:xfrm>
          <a:prstGeom prst="rect">
            <a:avLst/>
          </a:prstGeom>
          <a:noFill/>
          <a:ln w="12700">
            <a:noFill/>
            <a:miter lim="800000"/>
            <a:headEnd/>
            <a:tailEnd/>
          </a:ln>
          <a:effectLst/>
        </p:spPr>
        <p:txBody>
          <a:bodyPr lIns="90488" tIns="44450" rIns="90488" bIns="44450">
            <a:spAutoFit/>
          </a:bodyPr>
          <a:lstStyle/>
          <a:p>
            <a:pPr>
              <a:spcBef>
                <a:spcPct val="50000"/>
              </a:spcBef>
            </a:pPr>
            <a:r>
              <a:rPr lang="en-US" sz="15000" dirty="0" smtClean="0">
                <a:solidFill>
                  <a:srgbClr val="FC0128"/>
                </a:solidFill>
                <a:latin typeface="Times New Roman" pitchFamily="18" charset="0"/>
              </a:rPr>
              <a:t>9</a:t>
            </a:r>
            <a:endParaRPr lang="en-US" sz="15000" dirty="0">
              <a:solidFill>
                <a:srgbClr val="FC0128"/>
              </a:solidFill>
              <a:latin typeface="Times New Roman" pitchFamily="18" charset="0"/>
            </a:endParaRPr>
          </a:p>
        </p:txBody>
      </p:sp>
      <p:sp>
        <p:nvSpPr>
          <p:cNvPr id="6147" name="Rectangle 3"/>
          <p:cNvSpPr>
            <a:spLocks noChangeArrowheads="1"/>
          </p:cNvSpPr>
          <p:nvPr/>
        </p:nvSpPr>
        <p:spPr bwMode="auto">
          <a:xfrm>
            <a:off x="6172200" y="696913"/>
            <a:ext cx="1738313" cy="423862"/>
          </a:xfrm>
          <a:prstGeom prst="rect">
            <a:avLst/>
          </a:prstGeom>
          <a:noFill/>
          <a:ln w="12700">
            <a:noFill/>
            <a:miter lim="800000"/>
            <a:headEnd/>
            <a:tailEnd/>
          </a:ln>
          <a:effectLst/>
        </p:spPr>
        <p:txBody>
          <a:bodyPr lIns="90488" tIns="44450" rIns="90488" bIns="44450">
            <a:spAutoFit/>
          </a:bodyPr>
          <a:lstStyle/>
          <a:p>
            <a:pPr algn="r">
              <a:spcBef>
                <a:spcPct val="50000"/>
              </a:spcBef>
            </a:pPr>
            <a:r>
              <a:rPr lang="en-US" sz="2200" b="0">
                <a:solidFill>
                  <a:schemeClr val="folHlink"/>
                </a:solidFill>
                <a:effectLst>
                  <a:outerShdw blurRad="38100" dist="38100" dir="2700000" algn="tl">
                    <a:srgbClr val="C0C0C0"/>
                  </a:outerShdw>
                </a:effectLst>
                <a:latin typeface="Arial" charset="0"/>
              </a:rPr>
              <a:t>Bab </a:t>
            </a:r>
          </a:p>
        </p:txBody>
      </p:sp>
      <p:sp>
        <p:nvSpPr>
          <p:cNvPr id="6148" name="Rectangle 4"/>
          <p:cNvSpPr>
            <a:spLocks noChangeArrowheads="1"/>
          </p:cNvSpPr>
          <p:nvPr/>
        </p:nvSpPr>
        <p:spPr bwMode="auto">
          <a:xfrm>
            <a:off x="827584" y="2331420"/>
            <a:ext cx="7758113" cy="828432"/>
          </a:xfrm>
          <a:prstGeom prst="rect">
            <a:avLst/>
          </a:prstGeom>
          <a:noFill/>
          <a:ln w="12700">
            <a:noFill/>
            <a:miter lim="800000"/>
            <a:headEnd/>
            <a:tailEnd/>
          </a:ln>
          <a:effectLst/>
        </p:spPr>
        <p:txBody>
          <a:bodyPr wrap="square" lIns="90488" tIns="44450" rIns="90488" bIns="44450">
            <a:spAutoFit/>
          </a:bodyPr>
          <a:lstStyle/>
          <a:p>
            <a:pPr algn="r">
              <a:spcBef>
                <a:spcPts val="0"/>
              </a:spcBef>
            </a:pPr>
            <a:r>
              <a:rPr lang="en-US" sz="4800" dirty="0" err="1" smtClean="0">
                <a:solidFill>
                  <a:srgbClr val="FC0128"/>
                </a:solidFill>
                <a:latin typeface="Times New Roman" pitchFamily="18" charset="0"/>
              </a:rPr>
              <a:t>Ergonomi</a:t>
            </a:r>
            <a:r>
              <a:rPr lang="en-US" sz="4800" dirty="0" smtClean="0">
                <a:solidFill>
                  <a:srgbClr val="FC0128"/>
                </a:solidFill>
                <a:latin typeface="Times New Roman" pitchFamily="18" charset="0"/>
              </a:rPr>
              <a:t> di </a:t>
            </a:r>
            <a:r>
              <a:rPr lang="en-US" sz="4800" dirty="0" err="1" smtClean="0">
                <a:solidFill>
                  <a:srgbClr val="FC0128"/>
                </a:solidFill>
                <a:latin typeface="Times New Roman" pitchFamily="18" charset="0"/>
              </a:rPr>
              <a:t>Tempat</a:t>
            </a:r>
            <a:r>
              <a:rPr lang="en-US" sz="4800" dirty="0" smtClean="0">
                <a:solidFill>
                  <a:srgbClr val="FC0128"/>
                </a:solidFill>
                <a:latin typeface="Times New Roman" pitchFamily="18" charset="0"/>
              </a:rPr>
              <a:t> </a:t>
            </a:r>
            <a:r>
              <a:rPr lang="en-US" sz="4800" dirty="0" err="1" smtClean="0">
                <a:solidFill>
                  <a:srgbClr val="FC0128"/>
                </a:solidFill>
                <a:latin typeface="Times New Roman" pitchFamily="18" charset="0"/>
              </a:rPr>
              <a:t>Kerja</a:t>
            </a:r>
            <a:endParaRPr lang="en-US" sz="4800" dirty="0">
              <a:solidFill>
                <a:srgbClr val="FC0128"/>
              </a:solidFill>
              <a:latin typeface="Times New Roman" pitchFamily="18" charset="0"/>
            </a:endParaRPr>
          </a:p>
        </p:txBody>
      </p:sp>
    </p:spTree>
    <p:extLst>
      <p:ext uri="{BB962C8B-B14F-4D97-AF65-F5344CB8AC3E}">
        <p14:creationId xmlns:p14="http://schemas.microsoft.com/office/powerpoint/2010/main" val="4256106713"/>
      </p:ext>
    </p:extLst>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643015" y="669565"/>
            <a:ext cx="8532440" cy="20882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buFontTx/>
              <a:buNone/>
            </a:pPr>
            <a:r>
              <a:rPr lang="en-US" altLang="id-ID" sz="2800" b="1" u="sng" dirty="0" smtClean="0">
                <a:latin typeface="Arial Narrow" panose="020B0606020202030204" pitchFamily="34" charset="0"/>
              </a:rPr>
              <a:t>Current Federal Law</a:t>
            </a:r>
          </a:p>
          <a:p>
            <a:pPr marL="0" indent="0" defTabSz="252413">
              <a:buFontTx/>
              <a:buNone/>
            </a:pPr>
            <a:r>
              <a:rPr lang="en-US" altLang="id-ID" sz="2800" b="1" dirty="0" smtClean="0">
                <a:latin typeface="Arial Narrow" panose="020B0606020202030204" pitchFamily="34" charset="0"/>
              </a:rPr>
              <a:t>OSHA:</a:t>
            </a:r>
            <a:r>
              <a:rPr lang="id-ID" altLang="id-ID" sz="2800" dirty="0">
                <a:latin typeface="Arial Narrow" panose="020B0606020202030204" pitchFamily="34" charset="0"/>
              </a:rPr>
              <a:t> </a:t>
            </a:r>
            <a:r>
              <a:rPr lang="en-US" altLang="id-ID" sz="2800" b="1" dirty="0" smtClean="0">
                <a:latin typeface="Arial Narrow" panose="020B0606020202030204" pitchFamily="34" charset="0"/>
              </a:rPr>
              <a:t>The federal law (OSHA Ergonomics Standard) was </a:t>
            </a:r>
            <a:r>
              <a:rPr lang="id-ID" altLang="id-ID" sz="2800" b="1" dirty="0" smtClean="0">
                <a:latin typeface="Arial Narrow" panose="020B0606020202030204" pitchFamily="34" charset="0"/>
              </a:rPr>
              <a:t>						</a:t>
            </a:r>
            <a:r>
              <a:rPr lang="en-US" altLang="id-ID" sz="2800" b="1" dirty="0" smtClean="0">
                <a:latin typeface="Arial Narrow" panose="020B0606020202030204" pitchFamily="34" charset="0"/>
              </a:rPr>
              <a:t>issued on November 14, 2000 and was scheduled to </a:t>
            </a:r>
            <a:r>
              <a:rPr lang="id-ID" altLang="id-ID" sz="2800" b="1" dirty="0" smtClean="0">
                <a:latin typeface="Arial Narrow" panose="020B0606020202030204" pitchFamily="34" charset="0"/>
              </a:rPr>
              <a:t>					</a:t>
            </a:r>
            <a:r>
              <a:rPr lang="en-US" altLang="id-ID" sz="2800" b="1" dirty="0" smtClean="0">
                <a:latin typeface="Arial Narrow" panose="020B0606020202030204" pitchFamily="34" charset="0"/>
              </a:rPr>
              <a:t>be effective on January 16, 2001</a:t>
            </a:r>
            <a:endParaRPr lang="en-US" altLang="id-ID" sz="2800" b="1" u="sng" dirty="0">
              <a:latin typeface="Arial Narrow" panose="020B0606020202030204" pitchFamily="34" charset="0"/>
            </a:endParaRPr>
          </a:p>
        </p:txBody>
      </p:sp>
      <p:sp>
        <p:nvSpPr>
          <p:cNvPr id="4" name="Rectangle 3"/>
          <p:cNvSpPr txBox="1">
            <a:spLocks noChangeArrowheads="1"/>
          </p:cNvSpPr>
          <p:nvPr/>
        </p:nvSpPr>
        <p:spPr>
          <a:xfrm>
            <a:off x="991580" y="2996952"/>
            <a:ext cx="7772400" cy="331236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lnSpc>
                <a:spcPct val="90000"/>
              </a:lnSpc>
              <a:buFontTx/>
              <a:buNone/>
            </a:pPr>
            <a:r>
              <a:rPr lang="en-US" altLang="id-ID" sz="2800" b="1" u="sng" dirty="0" smtClean="0">
                <a:latin typeface="Arial Narrow" panose="020B0606020202030204" pitchFamily="34" charset="0"/>
              </a:rPr>
              <a:t>OSHA General Duty Clause</a:t>
            </a:r>
          </a:p>
          <a:p>
            <a:pPr>
              <a:lnSpc>
                <a:spcPct val="90000"/>
              </a:lnSpc>
              <a:buFontTx/>
              <a:buNone/>
            </a:pPr>
            <a:endParaRPr lang="en-US" altLang="id-ID" sz="2800" dirty="0" smtClean="0">
              <a:latin typeface="Arial Narrow" panose="020B0606020202030204" pitchFamily="34" charset="0"/>
            </a:endParaRPr>
          </a:p>
          <a:p>
            <a:pPr>
              <a:lnSpc>
                <a:spcPct val="90000"/>
              </a:lnSpc>
              <a:buFontTx/>
              <a:buNone/>
            </a:pPr>
            <a:r>
              <a:rPr lang="en-US" altLang="id-ID" sz="2800" dirty="0" smtClean="0">
                <a:latin typeface="Arial Narrow" panose="020B0606020202030204" pitchFamily="34" charset="0"/>
              </a:rPr>
              <a:t>	</a:t>
            </a:r>
            <a:r>
              <a:rPr lang="en-US" altLang="id-ID" sz="2800" b="1" dirty="0" smtClean="0">
                <a:latin typeface="Arial Narrow" panose="020B0606020202030204" pitchFamily="34" charset="0"/>
              </a:rPr>
              <a:t>Each employer “shall furnish to each of his employees employment and a place of employment which are </a:t>
            </a:r>
            <a:r>
              <a:rPr lang="en-US" altLang="id-ID" sz="2800" b="1" u="sng" dirty="0" smtClean="0">
                <a:latin typeface="Arial Narrow" panose="020B0606020202030204" pitchFamily="34" charset="0"/>
              </a:rPr>
              <a:t>free from recognized hazards</a:t>
            </a:r>
            <a:r>
              <a:rPr lang="en-US" altLang="id-ID" sz="2800" b="1" dirty="0" smtClean="0">
                <a:latin typeface="Arial Narrow" panose="020B0606020202030204" pitchFamily="34" charset="0"/>
              </a:rPr>
              <a:t> that are causing or are likely to cause death or serious physical harm to his employees”</a:t>
            </a:r>
            <a:endParaRPr lang="en-US" altLang="id-ID" sz="2800" b="1" u="sng" dirty="0">
              <a:latin typeface="Arial Narrow" panose="020B0606020202030204" pitchFamily="34" charset="0"/>
            </a:endParaRPr>
          </a:p>
        </p:txBody>
      </p:sp>
    </p:spTree>
    <p:extLst>
      <p:ext uri="{BB962C8B-B14F-4D97-AF65-F5344CB8AC3E}">
        <p14:creationId xmlns:p14="http://schemas.microsoft.com/office/powerpoint/2010/main" val="1153639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77158" y="1124744"/>
            <a:ext cx="3733800"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id-ID" sz="3200" b="1" dirty="0">
                <a:latin typeface="Arial Narrow" panose="020B0606020202030204" pitchFamily="34" charset="0"/>
              </a:rPr>
              <a:t>Work-Related Musculoskeletal Disorders (WMSDs) are occupational disorders that involve soft   tissues such as </a:t>
            </a:r>
            <a:r>
              <a:rPr lang="en-US" altLang="id-ID" sz="3200" b="1" dirty="0">
                <a:solidFill>
                  <a:srgbClr val="0000FF"/>
                </a:solidFill>
                <a:latin typeface="Arial Narrow" panose="020B0606020202030204" pitchFamily="34" charset="0"/>
              </a:rPr>
              <a:t>muscles, tendons, ligaments, joints, blood </a:t>
            </a:r>
            <a:r>
              <a:rPr lang="en-US" altLang="id-ID" sz="3200" b="1" dirty="0" smtClean="0">
                <a:solidFill>
                  <a:srgbClr val="0000FF"/>
                </a:solidFill>
                <a:latin typeface="Arial Narrow" panose="020B0606020202030204" pitchFamily="34" charset="0"/>
              </a:rPr>
              <a:t>vessels</a:t>
            </a:r>
            <a:r>
              <a:rPr lang="id-ID" altLang="id-ID" sz="3200" b="1" dirty="0" smtClean="0">
                <a:solidFill>
                  <a:srgbClr val="0000FF"/>
                </a:solidFill>
                <a:latin typeface="Arial Narrow" panose="020B0606020202030204" pitchFamily="34" charset="0"/>
              </a:rPr>
              <a:t>, </a:t>
            </a:r>
            <a:r>
              <a:rPr lang="id-ID" altLang="id-ID" sz="3200" b="1" dirty="0">
                <a:solidFill>
                  <a:srgbClr val="0000FF"/>
                </a:solidFill>
                <a:latin typeface="Arial Narrow" panose="020B0606020202030204" pitchFamily="34" charset="0"/>
              </a:rPr>
              <a:t>c</a:t>
            </a:r>
            <a:r>
              <a:rPr lang="en-US" altLang="id-ID" sz="3200" b="1" dirty="0" err="1" smtClean="0">
                <a:solidFill>
                  <a:srgbClr val="0000FF"/>
                </a:solidFill>
                <a:latin typeface="Arial Narrow" panose="020B0606020202030204" pitchFamily="34" charset="0"/>
              </a:rPr>
              <a:t>artilage</a:t>
            </a:r>
            <a:r>
              <a:rPr lang="id-ID" altLang="id-ID" sz="3200" b="1" dirty="0" smtClean="0">
                <a:solidFill>
                  <a:srgbClr val="0000FF"/>
                </a:solidFill>
                <a:latin typeface="Arial Narrow" panose="020B0606020202030204" pitchFamily="34" charset="0"/>
              </a:rPr>
              <a:t>, s</a:t>
            </a:r>
            <a:r>
              <a:rPr lang="en-US" altLang="id-ID" sz="3200" b="1" dirty="0" err="1" smtClean="0">
                <a:solidFill>
                  <a:srgbClr val="0000FF"/>
                </a:solidFill>
                <a:latin typeface="Arial Narrow" panose="020B0606020202030204" pitchFamily="34" charset="0"/>
              </a:rPr>
              <a:t>pinal</a:t>
            </a:r>
            <a:r>
              <a:rPr lang="en-US" altLang="id-ID" sz="3200" b="1" dirty="0" smtClean="0">
                <a:solidFill>
                  <a:srgbClr val="0000FF"/>
                </a:solidFill>
                <a:latin typeface="Arial Narrow" panose="020B0606020202030204" pitchFamily="34" charset="0"/>
              </a:rPr>
              <a:t> </a:t>
            </a:r>
            <a:r>
              <a:rPr lang="id-ID" altLang="id-ID" sz="3200" b="1" dirty="0" smtClean="0">
                <a:solidFill>
                  <a:srgbClr val="0000FF"/>
                </a:solidFill>
                <a:latin typeface="Arial Narrow" panose="020B0606020202030204" pitchFamily="34" charset="0"/>
              </a:rPr>
              <a:t>d</a:t>
            </a:r>
            <a:r>
              <a:rPr lang="en-US" altLang="id-ID" sz="3200" b="1" dirty="0" err="1" smtClean="0">
                <a:solidFill>
                  <a:srgbClr val="0000FF"/>
                </a:solidFill>
                <a:latin typeface="Arial Narrow" panose="020B0606020202030204" pitchFamily="34" charset="0"/>
              </a:rPr>
              <a:t>iscs</a:t>
            </a:r>
            <a:r>
              <a:rPr lang="id-ID" altLang="id-ID" sz="3200" b="1" dirty="0" smtClean="0">
                <a:solidFill>
                  <a:srgbClr val="0000FF"/>
                </a:solidFill>
                <a:latin typeface="Arial Narrow" panose="020B0606020202030204" pitchFamily="34" charset="0"/>
              </a:rPr>
              <a:t> </a:t>
            </a:r>
            <a:r>
              <a:rPr lang="en-US" altLang="id-ID" sz="3200" b="1" dirty="0" smtClean="0">
                <a:latin typeface="Arial Narrow" panose="020B0606020202030204" pitchFamily="34" charset="0"/>
              </a:rPr>
              <a:t>and </a:t>
            </a:r>
            <a:r>
              <a:rPr lang="en-US" altLang="id-ID" sz="3200" b="1" dirty="0">
                <a:solidFill>
                  <a:srgbClr val="0000FF"/>
                </a:solidFill>
                <a:latin typeface="Arial Narrow" panose="020B0606020202030204" pitchFamily="34" charset="0"/>
              </a:rPr>
              <a:t>nerves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1781" y="1124744"/>
            <a:ext cx="4791075" cy="524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3209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609600" y="1600200"/>
            <a:ext cx="7924800" cy="4114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Tx/>
              <a:buNone/>
            </a:pPr>
            <a:r>
              <a:rPr lang="en-US" altLang="id-ID" b="1" dirty="0" smtClean="0">
                <a:latin typeface="Arial Narrow" panose="020B0606020202030204" pitchFamily="34" charset="0"/>
              </a:rPr>
              <a:t>    MSDs </a:t>
            </a:r>
            <a:r>
              <a:rPr lang="en-US" altLang="id-ID" b="1" i="1" dirty="0" smtClean="0">
                <a:latin typeface="Arial Narrow" panose="020B0606020202030204" pitchFamily="34" charset="0"/>
              </a:rPr>
              <a:t>do not include </a:t>
            </a:r>
            <a:r>
              <a:rPr lang="en-US" altLang="id-ID" b="1" dirty="0" smtClean="0">
                <a:latin typeface="Arial Narrow" panose="020B0606020202030204" pitchFamily="34" charset="0"/>
              </a:rPr>
              <a:t>injuries caused by slips, </a:t>
            </a:r>
            <a:r>
              <a:rPr lang="id-ID" altLang="id-ID" b="1" dirty="0" smtClean="0">
                <a:latin typeface="Arial Narrow" panose="020B0606020202030204" pitchFamily="34" charset="0"/>
              </a:rPr>
              <a:t>  </a:t>
            </a:r>
            <a:r>
              <a:rPr lang="en-US" altLang="id-ID" b="1" dirty="0" smtClean="0">
                <a:latin typeface="Arial Narrow" panose="020B0606020202030204" pitchFamily="34" charset="0"/>
              </a:rPr>
              <a:t>trips, falls or other similar accidents.  </a:t>
            </a:r>
          </a:p>
          <a:p>
            <a:pPr>
              <a:buFontTx/>
              <a:buNone/>
            </a:pPr>
            <a:endParaRPr lang="en-US" altLang="id-ID" b="1" dirty="0" smtClean="0">
              <a:latin typeface="Arial Narrow" panose="020B0606020202030204" pitchFamily="34" charset="0"/>
            </a:endParaRPr>
          </a:p>
          <a:p>
            <a:pPr>
              <a:buFontTx/>
              <a:buNone/>
            </a:pPr>
            <a:r>
              <a:rPr lang="en-US" altLang="id-ID" b="1" dirty="0" smtClean="0">
                <a:latin typeface="Arial Narrow" panose="020B0606020202030204" pitchFamily="34" charset="0"/>
              </a:rPr>
              <a:t>   </a:t>
            </a:r>
            <a:r>
              <a:rPr lang="id-ID" altLang="id-ID" b="1" dirty="0" smtClean="0">
                <a:latin typeface="Arial Narrow" panose="020B0606020202030204" pitchFamily="34" charset="0"/>
              </a:rPr>
              <a:t> </a:t>
            </a:r>
            <a:r>
              <a:rPr lang="en-US" altLang="id-ID" b="1" dirty="0" smtClean="0">
                <a:latin typeface="Arial Narrow" panose="020B0606020202030204" pitchFamily="34" charset="0"/>
              </a:rPr>
              <a:t>MSDs can differ in severity from mild,    periodic symptoms</a:t>
            </a:r>
            <a:r>
              <a:rPr lang="id-ID" altLang="id-ID" b="1" dirty="0" smtClean="0">
                <a:latin typeface="Arial Narrow" panose="020B0606020202030204" pitchFamily="34" charset="0"/>
              </a:rPr>
              <a:t> </a:t>
            </a:r>
            <a:r>
              <a:rPr lang="en-US" altLang="id-ID" b="1" dirty="0" smtClean="0">
                <a:latin typeface="Arial Narrow" panose="020B0606020202030204" pitchFamily="34" charset="0"/>
              </a:rPr>
              <a:t>to severe, chronic and debilitating conditions.</a:t>
            </a:r>
          </a:p>
          <a:p>
            <a:pPr algn="ctr">
              <a:lnSpc>
                <a:spcPct val="210000"/>
              </a:lnSpc>
              <a:buClr>
                <a:srgbClr val="800000"/>
              </a:buClr>
              <a:buFontTx/>
              <a:buNone/>
            </a:pPr>
            <a:endParaRPr lang="en-US" altLang="id-ID" b="1" dirty="0" smtClean="0">
              <a:latin typeface="Arial Narrow" panose="020B0606020202030204" pitchFamily="34" charset="0"/>
            </a:endParaRPr>
          </a:p>
          <a:p>
            <a:pPr algn="ctr">
              <a:lnSpc>
                <a:spcPct val="210000"/>
              </a:lnSpc>
              <a:buClr>
                <a:srgbClr val="800000"/>
              </a:buClr>
              <a:buFontTx/>
              <a:buNone/>
            </a:pPr>
            <a:endParaRPr lang="en-US" altLang="id-ID" b="1" dirty="0" smtClean="0">
              <a:latin typeface="Arial Narrow" panose="020B0606020202030204" pitchFamily="34" charset="0"/>
            </a:endParaRPr>
          </a:p>
          <a:p>
            <a:endParaRPr lang="en-US" altLang="id-ID" b="1" dirty="0" smtClean="0">
              <a:latin typeface="Arial Narrow" panose="020B0606020202030204" pitchFamily="34" charset="0"/>
            </a:endParaRPr>
          </a:p>
          <a:p>
            <a:pPr>
              <a:buFontTx/>
              <a:buNone/>
            </a:pPr>
            <a:endParaRPr lang="en-US" altLang="id-ID" b="1" dirty="0" smtClean="0">
              <a:latin typeface="Arial Narrow" panose="020B0606020202030204" pitchFamily="34" charset="0"/>
            </a:endParaRPr>
          </a:p>
        </p:txBody>
      </p:sp>
    </p:spTree>
    <p:extLst>
      <p:ext uri="{BB962C8B-B14F-4D97-AF65-F5344CB8AC3E}">
        <p14:creationId xmlns:p14="http://schemas.microsoft.com/office/powerpoint/2010/main" val="367051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395536" y="692696"/>
            <a:ext cx="8534400" cy="5257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buFontTx/>
              <a:buNone/>
            </a:pPr>
            <a:r>
              <a:rPr lang="en-US" altLang="id-ID" sz="2800" b="1" dirty="0" smtClean="0">
                <a:latin typeface="Arial Narrow" panose="020B0606020202030204" pitchFamily="34" charset="0"/>
              </a:rPr>
              <a:t>WMSDs </a:t>
            </a:r>
          </a:p>
          <a:p>
            <a:pPr algn="ctr">
              <a:buFontTx/>
              <a:buNone/>
            </a:pPr>
            <a:endParaRPr lang="en-US" altLang="id-ID" sz="2800" b="1" dirty="0" smtClean="0">
              <a:latin typeface="Arial Narrow" panose="020B0606020202030204" pitchFamily="34" charset="0"/>
            </a:endParaRPr>
          </a:p>
          <a:p>
            <a:pPr marL="457200" lvl="1" indent="0">
              <a:buNone/>
            </a:pPr>
            <a:r>
              <a:rPr lang="en-US" altLang="id-ID" b="1" dirty="0" smtClean="0">
                <a:latin typeface="Arial Narrow" panose="020B0606020202030204" pitchFamily="34" charset="0"/>
              </a:rPr>
              <a:t>♦</a:t>
            </a:r>
            <a:r>
              <a:rPr lang="id-ID" altLang="id-ID" b="1" dirty="0" smtClean="0">
                <a:latin typeface="Arial Narrow" panose="020B0606020202030204" pitchFamily="34" charset="0"/>
              </a:rPr>
              <a:t>	</a:t>
            </a:r>
            <a:r>
              <a:rPr lang="en-US" altLang="id-ID" b="1" dirty="0" smtClean="0">
                <a:latin typeface="Arial Narrow" panose="020B0606020202030204" pitchFamily="34" charset="0"/>
              </a:rPr>
              <a:t>Daily stress to anatomical structures that may occur </a:t>
            </a:r>
            <a:r>
              <a:rPr lang="id-ID" altLang="id-ID" b="1" dirty="0" smtClean="0">
                <a:latin typeface="Arial Narrow" panose="020B0606020202030204" pitchFamily="34" charset="0"/>
              </a:rPr>
              <a:t>	</a:t>
            </a:r>
            <a:r>
              <a:rPr lang="en-US" altLang="id-ID" b="1" dirty="0" smtClean="0">
                <a:latin typeface="Arial Narrow" panose="020B0606020202030204" pitchFamily="34" charset="0"/>
              </a:rPr>
              <a:t>when a person is exposed to certain high risk </a:t>
            </a:r>
            <a:r>
              <a:rPr lang="id-ID" altLang="id-ID" b="1" dirty="0" smtClean="0">
                <a:latin typeface="Arial Narrow" panose="020B0606020202030204" pitchFamily="34" charset="0"/>
              </a:rPr>
              <a:t>	</a:t>
            </a:r>
            <a:r>
              <a:rPr lang="en-US" altLang="id-ID" b="1" dirty="0" smtClean="0">
                <a:latin typeface="Arial Narrow" panose="020B0606020202030204" pitchFamily="34" charset="0"/>
              </a:rPr>
              <a:t>activities </a:t>
            </a:r>
          </a:p>
          <a:p>
            <a:pPr marL="457200" lvl="1" indent="0">
              <a:buNone/>
            </a:pPr>
            <a:r>
              <a:rPr lang="en-US" altLang="id-ID" b="1" dirty="0" smtClean="0">
                <a:latin typeface="Arial Narrow" panose="020B0606020202030204" pitchFamily="34" charset="0"/>
              </a:rPr>
              <a:t>♦</a:t>
            </a:r>
            <a:r>
              <a:rPr lang="id-ID" altLang="id-ID" b="1" dirty="0" smtClean="0">
                <a:latin typeface="Arial Narrow" panose="020B0606020202030204" pitchFamily="34" charset="0"/>
              </a:rPr>
              <a:t>	</a:t>
            </a:r>
            <a:r>
              <a:rPr lang="en-US" altLang="id-ID" b="1" dirty="0" smtClean="0">
                <a:latin typeface="Arial Narrow" panose="020B0606020202030204" pitchFamily="34" charset="0"/>
              </a:rPr>
              <a:t>If the accumulating stress exceeds the body’s normal </a:t>
            </a:r>
            <a:r>
              <a:rPr lang="id-ID" altLang="id-ID" b="1" dirty="0" smtClean="0">
                <a:latin typeface="Arial Narrow" panose="020B0606020202030204" pitchFamily="34" charset="0"/>
              </a:rPr>
              <a:t>	</a:t>
            </a:r>
            <a:r>
              <a:rPr lang="en-US" altLang="id-ID" b="1" dirty="0" smtClean="0">
                <a:latin typeface="Arial Narrow" panose="020B0606020202030204" pitchFamily="34" charset="0"/>
              </a:rPr>
              <a:t>recuperative ability, inflammation of the tissue can </a:t>
            </a:r>
            <a:r>
              <a:rPr lang="id-ID" altLang="id-ID" b="1" dirty="0" smtClean="0">
                <a:latin typeface="Arial Narrow" panose="020B0606020202030204" pitchFamily="34" charset="0"/>
              </a:rPr>
              <a:t>	</a:t>
            </a:r>
            <a:r>
              <a:rPr lang="en-US" altLang="id-ID" b="1" dirty="0" smtClean="0">
                <a:latin typeface="Arial Narrow" panose="020B0606020202030204" pitchFamily="34" charset="0"/>
              </a:rPr>
              <a:t>follow  </a:t>
            </a:r>
          </a:p>
          <a:p>
            <a:pPr marL="457200" lvl="1" indent="0">
              <a:buNone/>
            </a:pPr>
            <a:r>
              <a:rPr lang="en-US" altLang="id-ID" b="1" dirty="0" smtClean="0">
                <a:latin typeface="Arial Narrow" panose="020B0606020202030204" pitchFamily="34" charset="0"/>
              </a:rPr>
              <a:t>♦</a:t>
            </a:r>
            <a:r>
              <a:rPr lang="id-ID" altLang="id-ID" b="1" dirty="0" smtClean="0">
                <a:latin typeface="Arial Narrow" panose="020B0606020202030204" pitchFamily="34" charset="0"/>
              </a:rPr>
              <a:t>	</a:t>
            </a:r>
            <a:r>
              <a:rPr lang="en-US" altLang="id-ID" b="1" dirty="0" smtClean="0">
                <a:latin typeface="Arial Narrow" panose="020B0606020202030204" pitchFamily="34" charset="0"/>
              </a:rPr>
              <a:t>Chronic inflammation may lead to the development of </a:t>
            </a:r>
            <a:r>
              <a:rPr lang="id-ID" altLang="id-ID" b="1" dirty="0" smtClean="0">
                <a:latin typeface="Arial Narrow" panose="020B0606020202030204" pitchFamily="34" charset="0"/>
              </a:rPr>
              <a:t>	</a:t>
            </a:r>
            <a:r>
              <a:rPr lang="en-US" altLang="id-ID" b="1" dirty="0" smtClean="0">
                <a:latin typeface="Arial Narrow" panose="020B0606020202030204" pitchFamily="34" charset="0"/>
              </a:rPr>
              <a:t>WMSDs</a:t>
            </a:r>
          </a:p>
          <a:p>
            <a:pPr marL="457200" lvl="1" indent="0">
              <a:buNone/>
            </a:pPr>
            <a:r>
              <a:rPr lang="en-US" altLang="id-ID" b="1" dirty="0" smtClean="0">
                <a:latin typeface="Arial Narrow" panose="020B0606020202030204" pitchFamily="34" charset="0"/>
              </a:rPr>
              <a:t>♦</a:t>
            </a:r>
            <a:r>
              <a:rPr lang="id-ID" altLang="id-ID" b="1" dirty="0" smtClean="0">
                <a:latin typeface="Arial Narrow" panose="020B0606020202030204" pitchFamily="34" charset="0"/>
              </a:rPr>
              <a:t>	</a:t>
            </a:r>
            <a:r>
              <a:rPr lang="en-US" altLang="id-ID" b="1" dirty="0" smtClean="0">
                <a:latin typeface="Arial Narrow" panose="020B0606020202030204" pitchFamily="34" charset="0"/>
              </a:rPr>
              <a:t>May require weeks, months or years for development </a:t>
            </a:r>
            <a:r>
              <a:rPr lang="id-ID" altLang="id-ID" b="1" dirty="0" smtClean="0">
                <a:latin typeface="Arial Narrow" panose="020B0606020202030204" pitchFamily="34" charset="0"/>
              </a:rPr>
              <a:t>	</a:t>
            </a:r>
            <a:r>
              <a:rPr lang="en-US" altLang="id-ID" b="1" dirty="0" smtClean="0">
                <a:latin typeface="Arial Narrow" panose="020B0606020202030204" pitchFamily="34" charset="0"/>
              </a:rPr>
              <a:t>- and for recovery</a:t>
            </a:r>
            <a:endParaRPr lang="en-US" altLang="id-ID" dirty="0">
              <a:latin typeface="Arial Narrow" panose="020B0606020202030204" pitchFamily="34" charset="0"/>
            </a:endParaRPr>
          </a:p>
        </p:txBody>
      </p:sp>
    </p:spTree>
    <p:extLst>
      <p:ext uri="{BB962C8B-B14F-4D97-AF65-F5344CB8AC3E}">
        <p14:creationId xmlns:p14="http://schemas.microsoft.com/office/powerpoint/2010/main" val="326821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ox(i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ox(in)">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box(in)">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box(in)">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box(in)">
                                      <p:cBhvr>
                                        <p:cTn id="2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539552" y="332656"/>
            <a:ext cx="8458200" cy="53340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FontTx/>
              <a:buNone/>
            </a:pPr>
            <a:r>
              <a:rPr lang="en-US" altLang="id-ID" sz="2800" b="1" u="sng" dirty="0" smtClean="0">
                <a:latin typeface="Arial Narrow" panose="020B0606020202030204" pitchFamily="34" charset="0"/>
              </a:rPr>
              <a:t>What is The Musculoskeletal System?</a:t>
            </a:r>
          </a:p>
          <a:p>
            <a:pPr marL="609600" indent="-609600">
              <a:buFontTx/>
              <a:buNone/>
            </a:pPr>
            <a:endParaRPr lang="en-US" altLang="id-ID" sz="1000" b="1" u="sng" dirty="0" smtClean="0">
              <a:latin typeface="Arial Narrow" panose="020B0606020202030204" pitchFamily="34" charset="0"/>
            </a:endParaRPr>
          </a:p>
          <a:p>
            <a:pPr marL="609600" indent="-609600">
              <a:buFontTx/>
              <a:buNone/>
            </a:pPr>
            <a:r>
              <a:rPr lang="en-US" altLang="id-ID" sz="2800" b="1" dirty="0" smtClean="0">
                <a:latin typeface="Arial Narrow" panose="020B0606020202030204" pitchFamily="34" charset="0"/>
              </a:rPr>
              <a:t>The Musculoskeletal System includes the following:</a:t>
            </a:r>
          </a:p>
          <a:p>
            <a:pPr marL="609600" indent="-609600">
              <a:buFontTx/>
              <a:buNone/>
            </a:pPr>
            <a:endParaRPr lang="en-US" altLang="id-ID" sz="1000" b="1" dirty="0" smtClean="0">
              <a:latin typeface="Arial Narrow" panose="020B0606020202030204" pitchFamily="34" charset="0"/>
            </a:endParaRPr>
          </a:p>
          <a:p>
            <a:pPr marL="609600" indent="-609600">
              <a:buFont typeface="Monotype Sorts" pitchFamily="2" charset="2"/>
              <a:buAutoNum type="arabicPeriod"/>
            </a:pPr>
            <a:r>
              <a:rPr lang="en-US" altLang="id-ID" sz="2800" b="1" dirty="0" smtClean="0">
                <a:latin typeface="Arial Narrow" panose="020B0606020202030204" pitchFamily="34" charset="0"/>
              </a:rPr>
              <a:t>Bones – The load-bearing structure of the body</a:t>
            </a:r>
          </a:p>
          <a:p>
            <a:pPr marL="609600" indent="-609600">
              <a:buFont typeface="Monotype Sorts" pitchFamily="2" charset="2"/>
              <a:buAutoNum type="arabicPeriod"/>
            </a:pPr>
            <a:r>
              <a:rPr lang="en-US" altLang="id-ID" sz="2800" b="1" dirty="0" smtClean="0">
                <a:latin typeface="Arial Narrow" panose="020B0606020202030204" pitchFamily="34" charset="0"/>
              </a:rPr>
              <a:t>Muscles- Tissue that contract to create movement</a:t>
            </a:r>
          </a:p>
          <a:p>
            <a:pPr marL="609600" indent="-609600">
              <a:buFont typeface="Monotype Sorts" pitchFamily="2" charset="2"/>
              <a:buAutoNum type="arabicPeriod"/>
            </a:pPr>
            <a:r>
              <a:rPr lang="en-US" altLang="id-ID" sz="2800" b="1" dirty="0" smtClean="0">
                <a:latin typeface="Arial Narrow" panose="020B0606020202030204" pitchFamily="34" charset="0"/>
              </a:rPr>
              <a:t>Tendons – Tissues that connect muscles to bones</a:t>
            </a:r>
          </a:p>
          <a:p>
            <a:pPr marL="609600" indent="-609600">
              <a:buFont typeface="Monotype Sorts" pitchFamily="2" charset="2"/>
              <a:buAutoNum type="arabicPeriod"/>
            </a:pPr>
            <a:r>
              <a:rPr lang="en-US" altLang="id-ID" sz="2800" b="1" dirty="0" smtClean="0">
                <a:latin typeface="Arial Narrow" panose="020B0606020202030204" pitchFamily="34" charset="0"/>
              </a:rPr>
              <a:t>Ligaments – Tissues that connect bones to bones</a:t>
            </a:r>
          </a:p>
          <a:p>
            <a:pPr marL="609600" indent="-609600">
              <a:buFont typeface="Monotype Sorts" pitchFamily="2" charset="2"/>
              <a:buAutoNum type="arabicPeriod"/>
            </a:pPr>
            <a:r>
              <a:rPr lang="en-US" altLang="id-ID" sz="2800" b="1" dirty="0" smtClean="0">
                <a:latin typeface="Arial Narrow" panose="020B0606020202030204" pitchFamily="34" charset="0"/>
              </a:rPr>
              <a:t>Cartilage – Tissue that provides cushioning and reduces friction between bones</a:t>
            </a:r>
          </a:p>
          <a:p>
            <a:pPr marL="609600" indent="-609600">
              <a:buFont typeface="Monotype Sorts" pitchFamily="2" charset="2"/>
              <a:buAutoNum type="arabicPeriod"/>
            </a:pPr>
            <a:r>
              <a:rPr lang="en-US" altLang="id-ID" sz="2800" b="1" dirty="0" smtClean="0">
                <a:latin typeface="Arial Narrow" panose="020B0606020202030204" pitchFamily="34" charset="0"/>
              </a:rPr>
              <a:t>Nerves – Communication system that links muscles, tendons and other tissue with the brain</a:t>
            </a:r>
          </a:p>
          <a:p>
            <a:pPr marL="609600" indent="-609600">
              <a:buFont typeface="Monotype Sorts" pitchFamily="2" charset="2"/>
              <a:buAutoNum type="arabicPeriod"/>
            </a:pPr>
            <a:r>
              <a:rPr lang="en-US" altLang="id-ID" sz="2800" b="1" dirty="0" smtClean="0">
                <a:latin typeface="Arial Narrow" panose="020B0606020202030204" pitchFamily="34" charset="0"/>
              </a:rPr>
              <a:t>Blood Vessels – Tubes that circulate nutrients throughout the body</a:t>
            </a:r>
            <a:endParaRPr lang="en-US" altLang="id-ID" sz="2800" b="1" dirty="0">
              <a:latin typeface="Arial Narrow" panose="020B0606020202030204" pitchFamily="34" charset="0"/>
            </a:endParaRPr>
          </a:p>
        </p:txBody>
      </p:sp>
    </p:spTree>
    <p:extLst>
      <p:ext uri="{BB962C8B-B14F-4D97-AF65-F5344CB8AC3E}">
        <p14:creationId xmlns:p14="http://schemas.microsoft.com/office/powerpoint/2010/main" val="196538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dissolv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dissolv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dissolve">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dissolv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dissolve">
                                      <p:cBhvr>
                                        <p:cTn id="37" dur="500"/>
                                        <p:tgtEl>
                                          <p:spTgt spid="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dissolve">
                                      <p:cBhvr>
                                        <p:cTn id="42" dur="500"/>
                                        <p:tgtEl>
                                          <p:spTgt spid="2">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dissolve">
                                      <p:cBhvr>
                                        <p:cTn id="4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719017" y="404664"/>
            <a:ext cx="7772400" cy="53340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lnSpc>
                <a:spcPct val="90000"/>
              </a:lnSpc>
              <a:buFontTx/>
              <a:buNone/>
            </a:pPr>
            <a:r>
              <a:rPr lang="en-US" altLang="id-ID" sz="2800" b="1" u="sng" dirty="0" smtClean="0">
                <a:latin typeface="Arial Narrow" panose="020B0606020202030204" pitchFamily="34" charset="0"/>
              </a:rPr>
              <a:t>Examples of WMSDs</a:t>
            </a:r>
          </a:p>
          <a:p>
            <a:pPr marL="609600" indent="-609600">
              <a:lnSpc>
                <a:spcPct val="90000"/>
              </a:lnSpc>
              <a:buFontTx/>
              <a:buNone/>
            </a:pPr>
            <a:endParaRPr lang="en-US" altLang="id-ID" sz="2800" dirty="0" smtClean="0">
              <a:latin typeface="Arial Narrow" panose="020B0606020202030204" pitchFamily="34" charset="0"/>
            </a:endParaRPr>
          </a:p>
          <a:p>
            <a:pPr marL="609600" indent="-609600">
              <a:lnSpc>
                <a:spcPct val="90000"/>
              </a:lnSpc>
              <a:buFont typeface="Monotype Sorts" pitchFamily="2" charset="2"/>
              <a:buAutoNum type="arabicPeriod"/>
            </a:pPr>
            <a:r>
              <a:rPr lang="en-US" altLang="id-ID" sz="2800" b="1" dirty="0" smtClean="0">
                <a:latin typeface="Arial Narrow" panose="020B0606020202030204" pitchFamily="34" charset="0"/>
              </a:rPr>
              <a:t>Sprain – Overstretching or overexertion of a ligament that results in a tear or rupture of the ligament</a:t>
            </a:r>
          </a:p>
          <a:p>
            <a:pPr marL="609600" indent="-609600">
              <a:lnSpc>
                <a:spcPct val="90000"/>
              </a:lnSpc>
              <a:buFont typeface="Monotype Sorts" pitchFamily="2" charset="2"/>
              <a:buAutoNum type="arabicPeriod"/>
            </a:pPr>
            <a:r>
              <a:rPr lang="en-US" altLang="id-ID" sz="2800" b="1" dirty="0" smtClean="0">
                <a:latin typeface="Arial Narrow" panose="020B0606020202030204" pitchFamily="34" charset="0"/>
              </a:rPr>
              <a:t>Strain – Overstretching or overexertion of a muscle or tendon</a:t>
            </a:r>
          </a:p>
          <a:p>
            <a:pPr marL="609600" indent="-609600">
              <a:lnSpc>
                <a:spcPct val="90000"/>
              </a:lnSpc>
              <a:buFont typeface="Monotype Sorts" pitchFamily="2" charset="2"/>
              <a:buAutoNum type="arabicPeriod"/>
            </a:pPr>
            <a:r>
              <a:rPr lang="en-US" altLang="id-ID" sz="2800" b="1" dirty="0" smtClean="0">
                <a:latin typeface="Arial Narrow" panose="020B0606020202030204" pitchFamily="34" charset="0"/>
              </a:rPr>
              <a:t>Tendonitis – Inflammation of the tendon inside the sheath</a:t>
            </a:r>
          </a:p>
          <a:p>
            <a:pPr marL="609600" indent="-609600">
              <a:lnSpc>
                <a:spcPct val="90000"/>
              </a:lnSpc>
              <a:buFont typeface="Monotype Sorts" pitchFamily="2" charset="2"/>
              <a:buAutoNum type="arabicPeriod"/>
            </a:pPr>
            <a:r>
              <a:rPr lang="en-US" altLang="id-ID" sz="2800" b="1" dirty="0" smtClean="0">
                <a:latin typeface="Arial Narrow" panose="020B0606020202030204" pitchFamily="34" charset="0"/>
              </a:rPr>
              <a:t>Tenosynovitis – Inflammation of the sheath around the tendon</a:t>
            </a:r>
          </a:p>
          <a:p>
            <a:pPr marL="609600" indent="-609600">
              <a:lnSpc>
                <a:spcPct val="90000"/>
              </a:lnSpc>
              <a:buFont typeface="Monotype Sorts" pitchFamily="2" charset="2"/>
              <a:buAutoNum type="arabicPeriod"/>
            </a:pPr>
            <a:r>
              <a:rPr lang="en-US" altLang="id-ID" sz="2800" b="1" dirty="0" smtClean="0">
                <a:latin typeface="Arial Narrow" panose="020B0606020202030204" pitchFamily="34" charset="0"/>
              </a:rPr>
              <a:t>Carpal Tunnel Syndrome – Compression of the median nerve as it passes through the carpal tunnel in the heel of the hand</a:t>
            </a:r>
            <a:endParaRPr lang="en-US" altLang="id-ID" sz="2800" b="1" dirty="0">
              <a:latin typeface="Arial Narrow" panose="020B0606020202030204" pitchFamily="34" charset="0"/>
            </a:endParaRPr>
          </a:p>
        </p:txBody>
      </p:sp>
    </p:spTree>
    <p:extLst>
      <p:ext uri="{BB962C8B-B14F-4D97-AF65-F5344CB8AC3E}">
        <p14:creationId xmlns:p14="http://schemas.microsoft.com/office/powerpoint/2010/main" val="16798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out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arn(outVertic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barn(outVertical)">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barn(outVertical)">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barn(outVertical)">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barn(outVertical)">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01915" y="15219"/>
            <a:ext cx="8534400" cy="55626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FontTx/>
              <a:buNone/>
            </a:pPr>
            <a:r>
              <a:rPr lang="id-ID" altLang="id-ID" sz="2800" b="1" dirty="0" smtClean="0">
                <a:latin typeface="Arial Narrow" panose="020B0606020202030204" pitchFamily="34" charset="0"/>
              </a:rPr>
              <a:t>..........</a:t>
            </a:r>
            <a:r>
              <a:rPr lang="en-US" altLang="id-ID" sz="2800" b="1" u="sng" dirty="0" smtClean="0">
                <a:latin typeface="Arial Narrow" panose="020B0606020202030204" pitchFamily="34" charset="0"/>
              </a:rPr>
              <a:t>Examples of WMSDs</a:t>
            </a:r>
          </a:p>
          <a:p>
            <a:pPr marL="609600" indent="-609600">
              <a:buFontTx/>
              <a:buNone/>
            </a:pPr>
            <a:endParaRPr lang="en-US" altLang="id-ID" sz="1000" b="1" u="sng" dirty="0" smtClean="0">
              <a:latin typeface="Arial Narrow" panose="020B0606020202030204" pitchFamily="34" charset="0"/>
            </a:endParaRPr>
          </a:p>
          <a:p>
            <a:pPr marL="609600" indent="-609600">
              <a:buFont typeface="Monotype Sorts" pitchFamily="2" charset="2"/>
              <a:buAutoNum type="arabicPeriod" startAt="6"/>
            </a:pPr>
            <a:r>
              <a:rPr lang="en-US" altLang="id-ID" sz="2800" b="1" dirty="0" smtClean="0">
                <a:latin typeface="Arial Narrow" panose="020B0606020202030204" pitchFamily="34" charset="0"/>
              </a:rPr>
              <a:t>Tennis elbow or Golfer’s elbow – Medical term is Epicondylitis – inflammation of the tendons at the elbow.</a:t>
            </a:r>
          </a:p>
          <a:p>
            <a:pPr marL="609600" indent="-609600">
              <a:buFont typeface="Monotype Sorts" pitchFamily="2" charset="2"/>
              <a:buAutoNum type="arabicPeriod" startAt="6"/>
            </a:pPr>
            <a:r>
              <a:rPr lang="en-US" altLang="id-ID" sz="2800" b="1" dirty="0" smtClean="0">
                <a:latin typeface="Arial Narrow" panose="020B0606020202030204" pitchFamily="34" charset="0"/>
              </a:rPr>
              <a:t>Trigger Finger – Common term for tendonitis or tenosynovitis that causes painful locking of the finger(s) while flexing</a:t>
            </a:r>
          </a:p>
          <a:p>
            <a:pPr marL="609600" indent="-609600">
              <a:buFont typeface="Monotype Sorts" pitchFamily="2" charset="2"/>
              <a:buAutoNum type="arabicPeriod" startAt="6"/>
            </a:pPr>
            <a:r>
              <a:rPr lang="en-US" altLang="id-ID" sz="2800" b="1" dirty="0" smtClean="0">
                <a:latin typeface="Arial Narrow" panose="020B0606020202030204" pitchFamily="34" charset="0"/>
              </a:rPr>
              <a:t>Pitcher’s Shoulder – Rotator cuff tendonitis – inflammation of one or more tendons at the shoulder</a:t>
            </a:r>
          </a:p>
          <a:p>
            <a:pPr marL="609600" indent="-609600">
              <a:buFont typeface="Monotype Sorts" pitchFamily="2" charset="2"/>
              <a:buAutoNum type="arabicPeriod" startAt="6"/>
            </a:pPr>
            <a:r>
              <a:rPr lang="en-US" altLang="id-ID" sz="2800" b="1" dirty="0" smtClean="0">
                <a:latin typeface="Arial Narrow" panose="020B0606020202030204" pitchFamily="34" charset="0"/>
              </a:rPr>
              <a:t>White Finger – Medical term is Reynaud’s Phenomenon – constriction of the blood vessels in the hands and fingers</a:t>
            </a:r>
          </a:p>
          <a:p>
            <a:pPr marL="609600" indent="-609600">
              <a:buFont typeface="Monotype Sorts" pitchFamily="2" charset="2"/>
              <a:buAutoNum type="arabicPeriod" startAt="6"/>
            </a:pPr>
            <a:r>
              <a:rPr lang="en-US" altLang="id-ID" sz="2800" b="1" dirty="0" smtClean="0">
                <a:latin typeface="Arial Narrow" panose="020B0606020202030204" pitchFamily="34" charset="0"/>
              </a:rPr>
              <a:t>Digital Neuritis – Compression of the nerves along the sides of the fingers or thumbs</a:t>
            </a:r>
            <a:endParaRPr lang="en-US" altLang="id-ID" sz="2800" b="1" dirty="0">
              <a:latin typeface="Arial Narrow" panose="020B0606020202030204" pitchFamily="34" charset="0"/>
            </a:endParaRPr>
          </a:p>
        </p:txBody>
      </p:sp>
    </p:spTree>
    <p:extLst>
      <p:ext uri="{BB962C8B-B14F-4D97-AF65-F5344CB8AC3E}">
        <p14:creationId xmlns:p14="http://schemas.microsoft.com/office/powerpoint/2010/main" val="74630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arn(in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barn(inHorizontal)">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barn(inHorizontal)">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barn(inHorizontal)">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grpId="0"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barn(inHorizontal)">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PIC00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96752"/>
            <a:ext cx="31242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PIC00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716115"/>
            <a:ext cx="2335213" cy="22812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PIC000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196752"/>
            <a:ext cx="3200400" cy="23352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IC000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3711352"/>
            <a:ext cx="26670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PIC000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482752"/>
            <a:ext cx="2819400" cy="236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936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27584" y="692696"/>
            <a:ext cx="7772400" cy="459105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lgn="ctr">
              <a:lnSpc>
                <a:spcPct val="90000"/>
              </a:lnSpc>
              <a:buFontTx/>
              <a:buNone/>
            </a:pPr>
            <a:endParaRPr lang="en-US" altLang="id-ID" b="1" u="sng" dirty="0" smtClean="0">
              <a:latin typeface="Arial Narrow" panose="020B0606020202030204" pitchFamily="34" charset="0"/>
            </a:endParaRPr>
          </a:p>
          <a:p>
            <a:pPr marL="0" indent="0">
              <a:lnSpc>
                <a:spcPct val="90000"/>
              </a:lnSpc>
              <a:buFontTx/>
              <a:buNone/>
            </a:pPr>
            <a:r>
              <a:rPr lang="en-US" altLang="id-ID" b="1" dirty="0" smtClean="0">
                <a:latin typeface="Arial Narrow" panose="020B0606020202030204" pitchFamily="34" charset="0"/>
              </a:rPr>
              <a:t>WMSDs are sometimes referred to using other unfamiliar terms such as :</a:t>
            </a:r>
          </a:p>
          <a:p>
            <a:pPr marL="609600" indent="-609600">
              <a:lnSpc>
                <a:spcPct val="90000"/>
              </a:lnSpc>
              <a:buFontTx/>
              <a:buNone/>
            </a:pPr>
            <a:endParaRPr lang="en-US" altLang="id-ID" b="1" dirty="0" smtClean="0">
              <a:latin typeface="Arial Narrow" panose="020B0606020202030204" pitchFamily="34" charset="0"/>
            </a:endParaRPr>
          </a:p>
          <a:p>
            <a:pPr marL="609600" indent="-609600">
              <a:lnSpc>
                <a:spcPct val="90000"/>
              </a:lnSpc>
              <a:buFont typeface="Monotype Sorts" pitchFamily="2" charset="2"/>
              <a:buAutoNum type="arabicPeriod"/>
            </a:pPr>
            <a:r>
              <a:rPr lang="en-US" altLang="id-ID" b="1" dirty="0" smtClean="0">
                <a:latin typeface="Arial Narrow" panose="020B0606020202030204" pitchFamily="34" charset="0"/>
              </a:rPr>
              <a:t>Cumulative Trauma Disorders – CTD</a:t>
            </a:r>
          </a:p>
          <a:p>
            <a:pPr marL="609600" indent="-609600">
              <a:lnSpc>
                <a:spcPct val="90000"/>
              </a:lnSpc>
              <a:buFont typeface="Monotype Sorts" pitchFamily="2" charset="2"/>
              <a:buAutoNum type="arabicPeriod"/>
            </a:pPr>
            <a:r>
              <a:rPr lang="en-US" altLang="id-ID" b="1" dirty="0" smtClean="0">
                <a:latin typeface="Arial Narrow" panose="020B0606020202030204" pitchFamily="34" charset="0"/>
              </a:rPr>
              <a:t>Repetitive Trauma Disorders – RTD</a:t>
            </a:r>
          </a:p>
          <a:p>
            <a:pPr marL="609600" indent="-609600">
              <a:lnSpc>
                <a:spcPct val="90000"/>
              </a:lnSpc>
              <a:buFont typeface="Monotype Sorts" pitchFamily="2" charset="2"/>
              <a:buAutoNum type="arabicPeriod"/>
            </a:pPr>
            <a:r>
              <a:rPr lang="en-US" altLang="id-ID" b="1" dirty="0" smtClean="0">
                <a:latin typeface="Arial Narrow" panose="020B0606020202030204" pitchFamily="34" charset="0"/>
              </a:rPr>
              <a:t>Repetitive Strain Injuries – RSI</a:t>
            </a:r>
          </a:p>
          <a:p>
            <a:pPr marL="609600" indent="-609600">
              <a:lnSpc>
                <a:spcPct val="90000"/>
              </a:lnSpc>
              <a:buFont typeface="Monotype Sorts" pitchFamily="2" charset="2"/>
              <a:buAutoNum type="arabicPeriod"/>
            </a:pPr>
            <a:r>
              <a:rPr lang="en-US" altLang="id-ID" b="1" dirty="0" smtClean="0">
                <a:latin typeface="Arial Narrow" panose="020B0606020202030204" pitchFamily="34" charset="0"/>
              </a:rPr>
              <a:t>Repeated Motion Disorders – RMD</a:t>
            </a:r>
          </a:p>
          <a:p>
            <a:pPr marL="609600" indent="-609600">
              <a:lnSpc>
                <a:spcPct val="90000"/>
              </a:lnSpc>
              <a:buFont typeface="Monotype Sorts" pitchFamily="2" charset="2"/>
              <a:buAutoNum type="arabicPeriod"/>
            </a:pPr>
            <a:r>
              <a:rPr lang="en-US" altLang="id-ID" b="1" dirty="0" smtClean="0">
                <a:latin typeface="Arial Narrow" panose="020B0606020202030204" pitchFamily="34" charset="0"/>
              </a:rPr>
              <a:t>Overuse Syndromes</a:t>
            </a:r>
            <a:endParaRPr lang="en-US" altLang="id-ID" b="1" dirty="0">
              <a:latin typeface="Arial Narrow" panose="020B0606020202030204" pitchFamily="34" charset="0"/>
            </a:endParaRPr>
          </a:p>
        </p:txBody>
      </p:sp>
    </p:spTree>
    <p:extLst>
      <p:ext uri="{BB962C8B-B14F-4D97-AF65-F5344CB8AC3E}">
        <p14:creationId xmlns:p14="http://schemas.microsoft.com/office/powerpoint/2010/main" val="212857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dissolv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dissolv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dissolv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dissolve">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dissolve">
                                      <p:cBhvr>
                                        <p:cTn id="3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685800" y="1981200"/>
            <a:ext cx="7772400" cy="4114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pPr>
            <a:r>
              <a:rPr lang="en-US" altLang="id-ID" dirty="0" smtClean="0">
                <a:latin typeface="Arial Narrow" panose="020B0606020202030204" pitchFamily="34" charset="0"/>
              </a:rPr>
              <a:t>Repetitive and/or prolonged activities</a:t>
            </a:r>
          </a:p>
          <a:p>
            <a:pPr>
              <a:lnSpc>
                <a:spcPct val="90000"/>
              </a:lnSpc>
            </a:pPr>
            <a:r>
              <a:rPr lang="en-US" altLang="id-ID" dirty="0" smtClean="0">
                <a:latin typeface="Arial Narrow" panose="020B0606020202030204" pitchFamily="34" charset="0"/>
              </a:rPr>
              <a:t>Awkward postures/positions for an extended time</a:t>
            </a:r>
          </a:p>
          <a:p>
            <a:pPr>
              <a:lnSpc>
                <a:spcPct val="90000"/>
              </a:lnSpc>
            </a:pPr>
            <a:r>
              <a:rPr lang="en-US" altLang="id-ID" dirty="0" smtClean="0">
                <a:latin typeface="Arial Narrow" panose="020B0606020202030204" pitchFamily="34" charset="0"/>
              </a:rPr>
              <a:t>Static postures</a:t>
            </a:r>
          </a:p>
          <a:p>
            <a:pPr>
              <a:lnSpc>
                <a:spcPct val="90000"/>
              </a:lnSpc>
            </a:pPr>
            <a:r>
              <a:rPr lang="en-US" altLang="id-ID" dirty="0" smtClean="0">
                <a:latin typeface="Arial Narrow" panose="020B0606020202030204" pitchFamily="34" charset="0"/>
              </a:rPr>
              <a:t>Vibration</a:t>
            </a:r>
          </a:p>
          <a:p>
            <a:pPr>
              <a:lnSpc>
                <a:spcPct val="90000"/>
              </a:lnSpc>
            </a:pPr>
            <a:r>
              <a:rPr lang="en-US" altLang="id-ID" dirty="0" smtClean="0">
                <a:latin typeface="Arial Narrow" panose="020B0606020202030204" pitchFamily="34" charset="0"/>
              </a:rPr>
              <a:t>High/low Temperatures for an extended time</a:t>
            </a:r>
          </a:p>
          <a:p>
            <a:pPr>
              <a:lnSpc>
                <a:spcPct val="90000"/>
              </a:lnSpc>
            </a:pPr>
            <a:r>
              <a:rPr lang="en-US" altLang="id-ID" dirty="0" smtClean="0">
                <a:latin typeface="Arial Narrow" panose="020B0606020202030204" pitchFamily="34" charset="0"/>
              </a:rPr>
              <a:t>Forceful exertions</a:t>
            </a:r>
          </a:p>
        </p:txBody>
      </p:sp>
      <p:sp>
        <p:nvSpPr>
          <p:cNvPr id="9" name="Rectangle 2"/>
          <p:cNvSpPr txBox="1">
            <a:spLocks noChangeArrowheads="1"/>
          </p:cNvSpPr>
          <p:nvPr/>
        </p:nvSpPr>
        <p:spPr>
          <a:xfrm>
            <a:off x="685800" y="800100"/>
            <a:ext cx="77724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4000" b="1" dirty="0" smtClean="0">
                <a:latin typeface="Arial Narrow" panose="020B0606020202030204" pitchFamily="34" charset="0"/>
              </a:rPr>
              <a:t> COMMON CAUSES:</a:t>
            </a:r>
          </a:p>
        </p:txBody>
      </p:sp>
    </p:spTree>
    <p:extLst>
      <p:ext uri="{BB962C8B-B14F-4D97-AF65-F5344CB8AC3E}">
        <p14:creationId xmlns:p14="http://schemas.microsoft.com/office/powerpoint/2010/main" val="73598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slide(fromRigh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slide(fromRight)">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slide(fromRight)">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slide(fromRight)">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slide(fromRight)">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slide(fromRight)">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bldLvl="5"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Outline (Sub-topics)</a:t>
            </a:r>
            <a:endParaRPr lang="en-US" dirty="0"/>
          </a:p>
        </p:txBody>
      </p:sp>
      <p:sp>
        <p:nvSpPr>
          <p:cNvPr id="3" name="TextBox 2"/>
          <p:cNvSpPr txBox="1"/>
          <p:nvPr/>
        </p:nvSpPr>
        <p:spPr>
          <a:xfrm>
            <a:off x="628650" y="2019300"/>
            <a:ext cx="8210550" cy="3385542"/>
          </a:xfrm>
          <a:prstGeom prst="rect">
            <a:avLst/>
          </a:prstGeom>
          <a:noFill/>
        </p:spPr>
        <p:txBody>
          <a:bodyPr wrap="square" rtlCol="0">
            <a:spAutoFit/>
          </a:bodyPr>
          <a:lstStyle/>
          <a:p>
            <a:r>
              <a:rPr lang="en-US" sz="2800" b="0" i="0" u="none" strike="noStrike" baseline="0" dirty="0" smtClean="0">
                <a:solidFill>
                  <a:srgbClr val="000000"/>
                </a:solidFill>
                <a:latin typeface="Arial" panose="020B0604020202020204" pitchFamily="34" charset="0"/>
                <a:cs typeface="Arial" panose="020B0604020202020204" pitchFamily="34" charset="0"/>
              </a:rPr>
              <a:t>9.1. Facet of ergonomics </a:t>
            </a:r>
          </a:p>
          <a:p>
            <a:r>
              <a:rPr lang="en-US" sz="2800" b="0" i="0" u="none" strike="noStrike" baseline="0" dirty="0" smtClean="0">
                <a:solidFill>
                  <a:srgbClr val="000000"/>
                </a:solidFill>
                <a:latin typeface="Arial" panose="020B0604020202020204" pitchFamily="34" charset="0"/>
                <a:cs typeface="Arial" panose="020B0604020202020204" pitchFamily="34" charset="0"/>
              </a:rPr>
              <a:t>9.2. Workplace musculoskeletal disorder </a:t>
            </a:r>
          </a:p>
          <a:p>
            <a:r>
              <a:rPr lang="en-US" sz="2800" b="0" i="0" u="none" strike="noStrike" baseline="0" dirty="0" smtClean="0">
                <a:solidFill>
                  <a:srgbClr val="000000"/>
                </a:solidFill>
                <a:latin typeface="Arial" panose="020B0604020202020204" pitchFamily="34" charset="0"/>
                <a:cs typeface="Arial" panose="020B0604020202020204" pitchFamily="34" charset="0"/>
              </a:rPr>
              <a:t>9.3. Manual handling </a:t>
            </a:r>
          </a:p>
          <a:p>
            <a:r>
              <a:rPr lang="en-US" sz="2800" b="0" i="0" u="none" strike="noStrike" baseline="0" dirty="0" smtClean="0">
                <a:solidFill>
                  <a:srgbClr val="000000"/>
                </a:solidFill>
                <a:latin typeface="Arial" panose="020B0604020202020204" pitchFamily="34" charset="0"/>
                <a:cs typeface="Arial" panose="020B0604020202020204" pitchFamily="34" charset="0"/>
              </a:rPr>
              <a:t>9.4. Ergonomic risk identification and assessment </a:t>
            </a:r>
          </a:p>
          <a:p>
            <a:r>
              <a:rPr lang="en-US" sz="2800" b="0" i="0" u="none" strike="noStrike" baseline="0" dirty="0" smtClean="0">
                <a:solidFill>
                  <a:srgbClr val="000000"/>
                </a:solidFill>
                <a:latin typeface="Arial" panose="020B0604020202020204" pitchFamily="34" charset="0"/>
                <a:cs typeface="Arial" panose="020B0604020202020204" pitchFamily="34" charset="0"/>
              </a:rPr>
              <a:t>9.5. Sources of ergonomic hazards </a:t>
            </a:r>
          </a:p>
          <a:p>
            <a:r>
              <a:rPr lang="en-US" sz="2800" b="0" i="0" u="none" strike="noStrike" baseline="0" dirty="0" smtClean="0">
                <a:solidFill>
                  <a:srgbClr val="000000"/>
                </a:solidFill>
                <a:latin typeface="Arial" panose="020B0604020202020204" pitchFamily="34" charset="0"/>
                <a:cs typeface="Arial" panose="020B0604020202020204" pitchFamily="34" charset="0"/>
              </a:rPr>
              <a:t>9.6. Mechanical Handling Equipment </a:t>
            </a:r>
          </a:p>
          <a:p>
            <a:r>
              <a:rPr lang="en-US" sz="2800" b="0" i="0" u="none" strike="noStrike" baseline="0" dirty="0" smtClean="0">
                <a:solidFill>
                  <a:srgbClr val="000000"/>
                </a:solidFill>
                <a:latin typeface="Arial" panose="020B0604020202020204" pitchFamily="34" charset="0"/>
                <a:cs typeface="Arial" panose="020B0604020202020204" pitchFamily="34" charset="0"/>
              </a:rPr>
              <a:t>9.7. Risk Control Options </a:t>
            </a:r>
            <a:r>
              <a:rPr lang="en-US" sz="2800" b="0" i="0" u="none" strike="noStrike" baseline="0" dirty="0" smtClean="0">
                <a:solidFill>
                  <a:srgbClr val="000000"/>
                </a:solidFill>
                <a:latin typeface="Times New Roman" panose="02020603050405020304" pitchFamily="18" charset="0"/>
              </a:rPr>
              <a:t>	</a:t>
            </a:r>
          </a:p>
          <a:p>
            <a:endParaRPr lang="en-US" dirty="0"/>
          </a:p>
        </p:txBody>
      </p:sp>
    </p:spTree>
    <p:extLst>
      <p:ext uri="{BB962C8B-B14F-4D97-AF65-F5344CB8AC3E}">
        <p14:creationId xmlns:p14="http://schemas.microsoft.com/office/powerpoint/2010/main" val="788911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043608" y="270520"/>
            <a:ext cx="6858000" cy="7159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4000" b="1" dirty="0" smtClean="0">
                <a:latin typeface="Arial Narrow" panose="020B0606020202030204" pitchFamily="34" charset="0"/>
              </a:rPr>
              <a:t>ERGONOMIC STRESS AREAS</a:t>
            </a:r>
          </a:p>
        </p:txBody>
      </p:sp>
      <p:grpSp>
        <p:nvGrpSpPr>
          <p:cNvPr id="3" name="Group 3"/>
          <p:cNvGrpSpPr>
            <a:grpSpLocks/>
          </p:cNvGrpSpPr>
          <p:nvPr/>
        </p:nvGrpSpPr>
        <p:grpSpPr bwMode="auto">
          <a:xfrm>
            <a:off x="3329608" y="1967657"/>
            <a:ext cx="4267200" cy="4572000"/>
            <a:chOff x="2208" y="1440"/>
            <a:chExt cx="2688" cy="2880"/>
          </a:xfrm>
        </p:grpSpPr>
        <p:grpSp>
          <p:nvGrpSpPr>
            <p:cNvPr id="4" name="Group 4"/>
            <p:cNvGrpSpPr>
              <a:grpSpLocks/>
            </p:cNvGrpSpPr>
            <p:nvPr/>
          </p:nvGrpSpPr>
          <p:grpSpPr bwMode="auto">
            <a:xfrm>
              <a:off x="2208" y="1440"/>
              <a:ext cx="2688" cy="2880"/>
              <a:chOff x="2256" y="1440"/>
              <a:chExt cx="2688" cy="2880"/>
            </a:xfrm>
          </p:grpSpPr>
          <p:sp>
            <p:nvSpPr>
              <p:cNvPr id="6" name="Rectangle 5"/>
              <p:cNvSpPr>
                <a:spLocks noChangeArrowheads="1"/>
              </p:cNvSpPr>
              <p:nvPr/>
            </p:nvSpPr>
            <p:spPr bwMode="auto">
              <a:xfrm>
                <a:off x="2256" y="1440"/>
                <a:ext cx="2688" cy="2880"/>
              </a:xfrm>
              <a:prstGeom prst="rect">
                <a:avLst/>
              </a:prstGeom>
              <a:solidFill>
                <a:srgbClr val="000066"/>
              </a:solidFill>
              <a:ln w="9525">
                <a:miter lim="800000"/>
                <a:headEnd/>
                <a:tailEnd/>
              </a:ln>
              <a:scene3d>
                <a:camera prst="legacyPerspectiveTopRight"/>
                <a:lightRig rig="legacyFlat3" dir="b"/>
              </a:scene3d>
              <a:sp3d extrusionH="121893000" prstMaterial="legacyMatte">
                <a:bevelT w="13500" h="13500" prst="angle"/>
                <a:bevelB w="13500" h="13500" prst="angle"/>
                <a:extrusionClr>
                  <a:srgbClr val="000066"/>
                </a:extrusionClr>
              </a:sp3d>
            </p:spPr>
            <p:txBody>
              <a:bodyPr wrap="none" anchor="ctr">
                <a:flatTx/>
              </a:bodyPr>
              <a:lstStyle>
                <a:lvl1pPr eaLnBrk="0" hangingPunct="0">
                  <a:spcBef>
                    <a:spcPct val="20000"/>
                  </a:spcBef>
                  <a:buSzPct val="85000"/>
                  <a:buBlip>
                    <a:blip r:embed="rId2"/>
                  </a:buBlip>
                  <a:defRPr sz="3200">
                    <a:solidFill>
                      <a:schemeClr val="tx1"/>
                    </a:solidFill>
                    <a:latin typeface="Arial" pitchFamily="34" charset="0"/>
                  </a:defRPr>
                </a:lvl1pPr>
                <a:lvl2pPr marL="742950" indent="-285750" eaLnBrk="0" hangingPunct="0">
                  <a:spcBef>
                    <a:spcPct val="20000"/>
                  </a:spcBef>
                  <a:buClr>
                    <a:schemeClr val="tx2"/>
                  </a:buClr>
                  <a:buSzPct val="70000"/>
                  <a:buFont typeface="Wingdings" pitchFamily="2" charset="2"/>
                  <a:buChar char="l"/>
                  <a:defRPr sz="2800">
                    <a:solidFill>
                      <a:schemeClr val="tx1"/>
                    </a:solidFill>
                    <a:latin typeface="Arial" pitchFamily="34" charset="0"/>
                  </a:defRPr>
                </a:lvl2pPr>
                <a:lvl3pPr marL="1143000" indent="-228600" eaLnBrk="0" hangingPunct="0">
                  <a:spcBef>
                    <a:spcPct val="20000"/>
                  </a:spcBef>
                  <a:buClr>
                    <a:schemeClr val="hlink"/>
                  </a:buClr>
                  <a:buSzPct val="65000"/>
                  <a:buFont typeface="Wingdings" pitchFamily="2" charset="2"/>
                  <a:buChar char="l"/>
                  <a:defRPr sz="2400">
                    <a:solidFill>
                      <a:schemeClr val="tx1"/>
                    </a:solidFill>
                    <a:latin typeface="Arial" pitchFamily="34" charset="0"/>
                  </a:defRPr>
                </a:lvl3pPr>
                <a:lvl4pPr marL="1600200" indent="-228600" eaLnBrk="0" hangingPunct="0">
                  <a:spcBef>
                    <a:spcPct val="20000"/>
                  </a:spcBef>
                  <a:buClr>
                    <a:schemeClr val="accent1"/>
                  </a:buClr>
                  <a:buSzPct val="60000"/>
                  <a:buFont typeface="Wingdings" pitchFamily="2" charset="2"/>
                  <a:buChar char="l"/>
                  <a:defRPr sz="2000">
                    <a:solidFill>
                      <a:schemeClr val="tx1"/>
                    </a:solidFill>
                    <a:latin typeface="Arial" pitchFamily="34" charset="0"/>
                  </a:defRPr>
                </a:lvl4pPr>
                <a:lvl5pPr marL="2057400" indent="-228600" eaLnBrk="0" hangingPunct="0">
                  <a:spcBef>
                    <a:spcPct val="20000"/>
                  </a:spcBef>
                  <a:buClr>
                    <a:schemeClr val="accent2"/>
                  </a:buClr>
                  <a:buSzPct val="60000"/>
                  <a:buFont typeface="Wingdings" pitchFamily="2" charset="2"/>
                  <a:buChar char="l"/>
                  <a:defRPr sz="2000">
                    <a:solidFill>
                      <a:schemeClr val="tx1"/>
                    </a:solidFill>
                    <a:latin typeface="Arial" pitchFamily="34" charset="0"/>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a:solidFill>
                      <a:schemeClr val="tx1"/>
                    </a:solidFill>
                    <a:latin typeface="Arial" pitchFamily="34" charset="0"/>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a:solidFill>
                      <a:schemeClr val="tx1"/>
                    </a:solidFill>
                    <a:latin typeface="Arial" pitchFamily="34" charset="0"/>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a:solidFill>
                      <a:schemeClr val="tx1"/>
                    </a:solidFill>
                    <a:latin typeface="Arial" pitchFamily="34" charset="0"/>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a:solidFill>
                      <a:schemeClr val="tx1"/>
                    </a:solidFill>
                    <a:latin typeface="Arial" pitchFamily="34" charset="0"/>
                  </a:defRPr>
                </a:lvl9pPr>
              </a:lstStyle>
              <a:p>
                <a:pPr eaLnBrk="1" hangingPunct="1">
                  <a:spcBef>
                    <a:spcPct val="0"/>
                  </a:spcBef>
                  <a:buSzTx/>
                  <a:buFontTx/>
                  <a:buNone/>
                </a:pPr>
                <a:endParaRPr lang="id-ID" altLang="id-ID" sz="2400">
                  <a:latin typeface="Times New Roman" pitchFamily="18" charset="0"/>
                </a:endParaRPr>
              </a:p>
            </p:txBody>
          </p:sp>
          <p:pic>
            <p:nvPicPr>
              <p:cNvPr id="7" name="Picture 6" descr="ASSESSMENT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9" y="1584"/>
                <a:ext cx="2345" cy="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Rectangle 7"/>
            <p:cNvSpPr>
              <a:spLocks noChangeArrowheads="1"/>
            </p:cNvSpPr>
            <p:nvPr/>
          </p:nvSpPr>
          <p:spPr bwMode="auto">
            <a:xfrm>
              <a:off x="3360" y="2448"/>
              <a:ext cx="1344" cy="13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SzPct val="85000"/>
                <a:buBlip>
                  <a:blip r:embed="rId2"/>
                </a:buBlip>
                <a:defRPr sz="3200">
                  <a:solidFill>
                    <a:schemeClr val="tx1"/>
                  </a:solidFill>
                  <a:latin typeface="Arial" pitchFamily="34" charset="0"/>
                </a:defRPr>
              </a:lvl1pPr>
              <a:lvl2pPr marL="742950" indent="-285750" eaLnBrk="0" hangingPunct="0">
                <a:spcBef>
                  <a:spcPct val="20000"/>
                </a:spcBef>
                <a:buClr>
                  <a:schemeClr val="tx2"/>
                </a:buClr>
                <a:buSzPct val="70000"/>
                <a:buFont typeface="Wingdings" pitchFamily="2" charset="2"/>
                <a:buChar char="l"/>
                <a:defRPr sz="2800">
                  <a:solidFill>
                    <a:schemeClr val="tx1"/>
                  </a:solidFill>
                  <a:latin typeface="Arial" pitchFamily="34" charset="0"/>
                </a:defRPr>
              </a:lvl2pPr>
              <a:lvl3pPr marL="1143000" indent="-228600" eaLnBrk="0" hangingPunct="0">
                <a:spcBef>
                  <a:spcPct val="20000"/>
                </a:spcBef>
                <a:buClr>
                  <a:schemeClr val="hlink"/>
                </a:buClr>
                <a:buSzPct val="65000"/>
                <a:buFont typeface="Wingdings" pitchFamily="2" charset="2"/>
                <a:buChar char="l"/>
                <a:defRPr sz="2400">
                  <a:solidFill>
                    <a:schemeClr val="tx1"/>
                  </a:solidFill>
                  <a:latin typeface="Arial" pitchFamily="34" charset="0"/>
                </a:defRPr>
              </a:lvl3pPr>
              <a:lvl4pPr marL="1600200" indent="-228600" eaLnBrk="0" hangingPunct="0">
                <a:spcBef>
                  <a:spcPct val="20000"/>
                </a:spcBef>
                <a:buClr>
                  <a:schemeClr val="accent1"/>
                </a:buClr>
                <a:buSzPct val="60000"/>
                <a:buFont typeface="Wingdings" pitchFamily="2" charset="2"/>
                <a:buChar char="l"/>
                <a:defRPr sz="2000">
                  <a:solidFill>
                    <a:schemeClr val="tx1"/>
                  </a:solidFill>
                  <a:latin typeface="Arial" pitchFamily="34" charset="0"/>
                </a:defRPr>
              </a:lvl4pPr>
              <a:lvl5pPr marL="2057400" indent="-228600" eaLnBrk="0" hangingPunct="0">
                <a:spcBef>
                  <a:spcPct val="20000"/>
                </a:spcBef>
                <a:buClr>
                  <a:schemeClr val="accent2"/>
                </a:buClr>
                <a:buSzPct val="60000"/>
                <a:buFont typeface="Wingdings" pitchFamily="2" charset="2"/>
                <a:buChar char="l"/>
                <a:defRPr sz="2000">
                  <a:solidFill>
                    <a:schemeClr val="tx1"/>
                  </a:solidFill>
                  <a:latin typeface="Arial" pitchFamily="34" charset="0"/>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a:solidFill>
                    <a:schemeClr val="tx1"/>
                  </a:solidFill>
                  <a:latin typeface="Arial" pitchFamily="34" charset="0"/>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a:solidFill>
                    <a:schemeClr val="tx1"/>
                  </a:solidFill>
                  <a:latin typeface="Arial" pitchFamily="34" charset="0"/>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a:solidFill>
                    <a:schemeClr val="tx1"/>
                  </a:solidFill>
                  <a:latin typeface="Arial" pitchFamily="34" charset="0"/>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a:solidFill>
                    <a:schemeClr val="tx1"/>
                  </a:solidFill>
                  <a:latin typeface="Arial" pitchFamily="34" charset="0"/>
                </a:defRPr>
              </a:lvl9pPr>
            </a:lstStyle>
            <a:p>
              <a:pPr eaLnBrk="1" hangingPunct="1">
                <a:spcBef>
                  <a:spcPct val="0"/>
                </a:spcBef>
                <a:buSzTx/>
                <a:buFontTx/>
                <a:buNone/>
              </a:pPr>
              <a:endParaRPr lang="id-ID" altLang="id-ID" sz="2400">
                <a:latin typeface="Times New Roman" pitchFamily="18" charset="0"/>
              </a:endParaRPr>
            </a:p>
          </p:txBody>
        </p:sp>
      </p:grpSp>
      <p:sp>
        <p:nvSpPr>
          <p:cNvPr id="8" name="Rectangle 8"/>
          <p:cNvSpPr>
            <a:spLocks noChangeArrowheads="1"/>
          </p:cNvSpPr>
          <p:nvPr/>
        </p:nvSpPr>
        <p:spPr bwMode="auto">
          <a:xfrm>
            <a:off x="5158408" y="3567857"/>
            <a:ext cx="2133600" cy="2133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SzPct val="85000"/>
              <a:buBlip>
                <a:blip r:embed="rId2"/>
              </a:buBlip>
              <a:defRPr sz="3200">
                <a:solidFill>
                  <a:schemeClr val="tx1"/>
                </a:solidFill>
                <a:latin typeface="Arial" pitchFamily="34" charset="0"/>
              </a:defRPr>
            </a:lvl1pPr>
            <a:lvl2pPr marL="742950" indent="-285750" eaLnBrk="0" hangingPunct="0">
              <a:spcBef>
                <a:spcPct val="20000"/>
              </a:spcBef>
              <a:buClr>
                <a:schemeClr val="tx2"/>
              </a:buClr>
              <a:buSzPct val="70000"/>
              <a:buFont typeface="Wingdings" pitchFamily="2" charset="2"/>
              <a:buChar char="l"/>
              <a:defRPr sz="2800">
                <a:solidFill>
                  <a:schemeClr val="tx1"/>
                </a:solidFill>
                <a:latin typeface="Arial" pitchFamily="34" charset="0"/>
              </a:defRPr>
            </a:lvl2pPr>
            <a:lvl3pPr marL="1143000" indent="-228600" eaLnBrk="0" hangingPunct="0">
              <a:spcBef>
                <a:spcPct val="20000"/>
              </a:spcBef>
              <a:buClr>
                <a:schemeClr val="hlink"/>
              </a:buClr>
              <a:buSzPct val="65000"/>
              <a:buFont typeface="Wingdings" pitchFamily="2" charset="2"/>
              <a:buChar char="l"/>
              <a:defRPr sz="2400">
                <a:solidFill>
                  <a:schemeClr val="tx1"/>
                </a:solidFill>
                <a:latin typeface="Arial" pitchFamily="34" charset="0"/>
              </a:defRPr>
            </a:lvl3pPr>
            <a:lvl4pPr marL="1600200" indent="-228600" eaLnBrk="0" hangingPunct="0">
              <a:spcBef>
                <a:spcPct val="20000"/>
              </a:spcBef>
              <a:buClr>
                <a:schemeClr val="accent1"/>
              </a:buClr>
              <a:buSzPct val="60000"/>
              <a:buFont typeface="Wingdings" pitchFamily="2" charset="2"/>
              <a:buChar char="l"/>
              <a:defRPr sz="2000">
                <a:solidFill>
                  <a:schemeClr val="tx1"/>
                </a:solidFill>
                <a:latin typeface="Arial" pitchFamily="34" charset="0"/>
              </a:defRPr>
            </a:lvl4pPr>
            <a:lvl5pPr marL="2057400" indent="-228600" eaLnBrk="0" hangingPunct="0">
              <a:spcBef>
                <a:spcPct val="20000"/>
              </a:spcBef>
              <a:buClr>
                <a:schemeClr val="accent2"/>
              </a:buClr>
              <a:buSzPct val="60000"/>
              <a:buFont typeface="Wingdings" pitchFamily="2" charset="2"/>
              <a:buChar char="l"/>
              <a:defRPr sz="2000">
                <a:solidFill>
                  <a:schemeClr val="tx1"/>
                </a:solidFill>
                <a:latin typeface="Arial" pitchFamily="34" charset="0"/>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a:solidFill>
                  <a:schemeClr val="tx1"/>
                </a:solidFill>
                <a:latin typeface="Arial" pitchFamily="34" charset="0"/>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a:solidFill>
                  <a:schemeClr val="tx1"/>
                </a:solidFill>
                <a:latin typeface="Arial" pitchFamily="34" charset="0"/>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a:solidFill>
                  <a:schemeClr val="tx1"/>
                </a:solidFill>
                <a:latin typeface="Arial" pitchFamily="34" charset="0"/>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a:solidFill>
                  <a:schemeClr val="tx1"/>
                </a:solidFill>
                <a:latin typeface="Arial" pitchFamily="34" charset="0"/>
              </a:defRPr>
            </a:lvl9pPr>
          </a:lstStyle>
          <a:p>
            <a:pPr algn="ctr" eaLnBrk="1" hangingPunct="1">
              <a:spcBef>
                <a:spcPct val="0"/>
              </a:spcBef>
              <a:buSzTx/>
              <a:buFontTx/>
              <a:buNone/>
            </a:pPr>
            <a:endParaRPr lang="id-ID" altLang="id-ID" sz="2400">
              <a:latin typeface="Times New Roman" pitchFamily="18" charset="0"/>
            </a:endParaRPr>
          </a:p>
        </p:txBody>
      </p:sp>
      <p:sp>
        <p:nvSpPr>
          <p:cNvPr id="9" name="Text Box 9"/>
          <p:cNvSpPr txBox="1">
            <a:spLocks noChangeArrowheads="1"/>
          </p:cNvSpPr>
          <p:nvPr/>
        </p:nvSpPr>
        <p:spPr bwMode="auto">
          <a:xfrm>
            <a:off x="5158408" y="4939457"/>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85000"/>
              <a:buBlip>
                <a:blip r:embed="rId2"/>
              </a:buBlip>
              <a:defRPr sz="3200">
                <a:solidFill>
                  <a:schemeClr val="tx1"/>
                </a:solidFill>
                <a:latin typeface="Arial" pitchFamily="34" charset="0"/>
              </a:defRPr>
            </a:lvl1pPr>
            <a:lvl2pPr marL="742950" indent="-285750" eaLnBrk="0" hangingPunct="0">
              <a:spcBef>
                <a:spcPct val="20000"/>
              </a:spcBef>
              <a:buClr>
                <a:schemeClr val="tx2"/>
              </a:buClr>
              <a:buSzPct val="70000"/>
              <a:buFont typeface="Wingdings" pitchFamily="2" charset="2"/>
              <a:buChar char="l"/>
              <a:defRPr sz="2800">
                <a:solidFill>
                  <a:schemeClr val="tx1"/>
                </a:solidFill>
                <a:latin typeface="Arial" pitchFamily="34" charset="0"/>
              </a:defRPr>
            </a:lvl2pPr>
            <a:lvl3pPr marL="1143000" indent="-228600" eaLnBrk="0" hangingPunct="0">
              <a:spcBef>
                <a:spcPct val="20000"/>
              </a:spcBef>
              <a:buClr>
                <a:schemeClr val="hlink"/>
              </a:buClr>
              <a:buSzPct val="65000"/>
              <a:buFont typeface="Wingdings" pitchFamily="2" charset="2"/>
              <a:buChar char="l"/>
              <a:defRPr sz="2400">
                <a:solidFill>
                  <a:schemeClr val="tx1"/>
                </a:solidFill>
                <a:latin typeface="Arial" pitchFamily="34" charset="0"/>
              </a:defRPr>
            </a:lvl3pPr>
            <a:lvl4pPr marL="1600200" indent="-228600" eaLnBrk="0" hangingPunct="0">
              <a:spcBef>
                <a:spcPct val="20000"/>
              </a:spcBef>
              <a:buClr>
                <a:schemeClr val="accent1"/>
              </a:buClr>
              <a:buSzPct val="60000"/>
              <a:buFont typeface="Wingdings" pitchFamily="2" charset="2"/>
              <a:buChar char="l"/>
              <a:defRPr sz="2000">
                <a:solidFill>
                  <a:schemeClr val="tx1"/>
                </a:solidFill>
                <a:latin typeface="Arial" pitchFamily="34" charset="0"/>
              </a:defRPr>
            </a:lvl4pPr>
            <a:lvl5pPr marL="2057400" indent="-228600" eaLnBrk="0" hangingPunct="0">
              <a:spcBef>
                <a:spcPct val="20000"/>
              </a:spcBef>
              <a:buClr>
                <a:schemeClr val="accent2"/>
              </a:buClr>
              <a:buSzPct val="60000"/>
              <a:buFont typeface="Wingdings" pitchFamily="2" charset="2"/>
              <a:buChar char="l"/>
              <a:defRPr sz="2000">
                <a:solidFill>
                  <a:schemeClr val="tx1"/>
                </a:solidFill>
                <a:latin typeface="Arial" pitchFamily="34" charset="0"/>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a:solidFill>
                  <a:schemeClr val="tx1"/>
                </a:solidFill>
                <a:latin typeface="Arial" pitchFamily="34" charset="0"/>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a:solidFill>
                  <a:schemeClr val="tx1"/>
                </a:solidFill>
                <a:latin typeface="Arial" pitchFamily="34" charset="0"/>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a:solidFill>
                  <a:schemeClr val="tx1"/>
                </a:solidFill>
                <a:latin typeface="Arial" pitchFamily="34" charset="0"/>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a:solidFill>
                  <a:schemeClr val="tx1"/>
                </a:solidFill>
                <a:latin typeface="Arial" pitchFamily="34" charset="0"/>
              </a:defRPr>
            </a:lvl9pPr>
          </a:lstStyle>
          <a:p>
            <a:pPr eaLnBrk="1" hangingPunct="1">
              <a:spcBef>
                <a:spcPct val="0"/>
              </a:spcBef>
              <a:buSzTx/>
              <a:buFontTx/>
              <a:buNone/>
            </a:pPr>
            <a:r>
              <a:rPr lang="en-US" altLang="id-ID" sz="1600">
                <a:solidFill>
                  <a:srgbClr val="0033CC"/>
                </a:solidFill>
                <a:latin typeface="Times New Roman" pitchFamily="18" charset="0"/>
              </a:rPr>
              <a:t>Knee</a:t>
            </a:r>
          </a:p>
        </p:txBody>
      </p:sp>
      <p:sp>
        <p:nvSpPr>
          <p:cNvPr id="10" name="Text Box 11"/>
          <p:cNvSpPr txBox="1">
            <a:spLocks noChangeArrowheads="1"/>
          </p:cNvSpPr>
          <p:nvPr/>
        </p:nvSpPr>
        <p:spPr bwMode="auto">
          <a:xfrm>
            <a:off x="5142533" y="4142532"/>
            <a:ext cx="701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85000"/>
              <a:buBlip>
                <a:blip r:embed="rId2"/>
              </a:buBlip>
              <a:defRPr sz="3200">
                <a:solidFill>
                  <a:schemeClr val="tx1"/>
                </a:solidFill>
                <a:latin typeface="Arial" pitchFamily="34" charset="0"/>
              </a:defRPr>
            </a:lvl1pPr>
            <a:lvl2pPr marL="742950" indent="-285750" eaLnBrk="0" hangingPunct="0">
              <a:spcBef>
                <a:spcPct val="20000"/>
              </a:spcBef>
              <a:buClr>
                <a:schemeClr val="tx2"/>
              </a:buClr>
              <a:buSzPct val="70000"/>
              <a:buFont typeface="Wingdings" pitchFamily="2" charset="2"/>
              <a:buChar char="l"/>
              <a:defRPr sz="2800">
                <a:solidFill>
                  <a:schemeClr val="tx1"/>
                </a:solidFill>
                <a:latin typeface="Arial" pitchFamily="34" charset="0"/>
              </a:defRPr>
            </a:lvl2pPr>
            <a:lvl3pPr marL="1143000" indent="-228600" eaLnBrk="0" hangingPunct="0">
              <a:spcBef>
                <a:spcPct val="20000"/>
              </a:spcBef>
              <a:buClr>
                <a:schemeClr val="hlink"/>
              </a:buClr>
              <a:buSzPct val="65000"/>
              <a:buFont typeface="Wingdings" pitchFamily="2" charset="2"/>
              <a:buChar char="l"/>
              <a:defRPr sz="2400">
                <a:solidFill>
                  <a:schemeClr val="tx1"/>
                </a:solidFill>
                <a:latin typeface="Arial" pitchFamily="34" charset="0"/>
              </a:defRPr>
            </a:lvl3pPr>
            <a:lvl4pPr marL="1600200" indent="-228600" eaLnBrk="0" hangingPunct="0">
              <a:spcBef>
                <a:spcPct val="20000"/>
              </a:spcBef>
              <a:buClr>
                <a:schemeClr val="accent1"/>
              </a:buClr>
              <a:buSzPct val="60000"/>
              <a:buFont typeface="Wingdings" pitchFamily="2" charset="2"/>
              <a:buChar char="l"/>
              <a:defRPr sz="2000">
                <a:solidFill>
                  <a:schemeClr val="tx1"/>
                </a:solidFill>
                <a:latin typeface="Arial" pitchFamily="34" charset="0"/>
              </a:defRPr>
            </a:lvl4pPr>
            <a:lvl5pPr marL="2057400" indent="-228600" eaLnBrk="0" hangingPunct="0">
              <a:spcBef>
                <a:spcPct val="20000"/>
              </a:spcBef>
              <a:buClr>
                <a:schemeClr val="accent2"/>
              </a:buClr>
              <a:buSzPct val="60000"/>
              <a:buFont typeface="Wingdings" pitchFamily="2" charset="2"/>
              <a:buChar char="l"/>
              <a:defRPr sz="2000">
                <a:solidFill>
                  <a:schemeClr val="tx1"/>
                </a:solidFill>
                <a:latin typeface="Arial" pitchFamily="34" charset="0"/>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a:solidFill>
                  <a:schemeClr val="tx1"/>
                </a:solidFill>
                <a:latin typeface="Arial" pitchFamily="34" charset="0"/>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a:solidFill>
                  <a:schemeClr val="tx1"/>
                </a:solidFill>
                <a:latin typeface="Arial" pitchFamily="34" charset="0"/>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a:solidFill>
                  <a:schemeClr val="tx1"/>
                </a:solidFill>
                <a:latin typeface="Arial" pitchFamily="34" charset="0"/>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a:solidFill>
                  <a:schemeClr val="tx1"/>
                </a:solidFill>
                <a:latin typeface="Arial" pitchFamily="34" charset="0"/>
              </a:defRPr>
            </a:lvl9pPr>
          </a:lstStyle>
          <a:p>
            <a:pPr eaLnBrk="1" hangingPunct="1">
              <a:spcBef>
                <a:spcPct val="0"/>
              </a:spcBef>
              <a:buSzTx/>
              <a:buFontTx/>
              <a:buNone/>
            </a:pPr>
            <a:r>
              <a:rPr lang="en-US" altLang="id-ID" sz="1600">
                <a:solidFill>
                  <a:srgbClr val="0033CC"/>
                </a:solidFill>
                <a:latin typeface="Times New Roman" pitchFamily="18" charset="0"/>
              </a:rPr>
              <a:t>Hip</a:t>
            </a:r>
          </a:p>
        </p:txBody>
      </p:sp>
    </p:spTree>
    <p:extLst>
      <p:ext uri="{BB962C8B-B14F-4D97-AF65-F5344CB8AC3E}">
        <p14:creationId xmlns:p14="http://schemas.microsoft.com/office/powerpoint/2010/main" val="23715804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685800" y="800100"/>
            <a:ext cx="77724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3200" b="1" dirty="0" smtClean="0">
                <a:latin typeface="Arial Narrow" panose="020B0606020202030204" pitchFamily="34" charset="0"/>
              </a:rPr>
              <a:t>SIGNS OF MSD</a:t>
            </a:r>
          </a:p>
        </p:txBody>
      </p:sp>
      <p:sp>
        <p:nvSpPr>
          <p:cNvPr id="12" name="Rectangle 3"/>
          <p:cNvSpPr txBox="1">
            <a:spLocks noChangeArrowheads="1"/>
          </p:cNvSpPr>
          <p:nvPr/>
        </p:nvSpPr>
        <p:spPr>
          <a:xfrm>
            <a:off x="685800" y="1981200"/>
            <a:ext cx="3810000" cy="4114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id-ID" smtClean="0">
                <a:latin typeface="Arial Narrow" panose="020B0606020202030204" pitchFamily="34" charset="0"/>
              </a:rPr>
              <a:t>Decreased range of motion</a:t>
            </a:r>
          </a:p>
          <a:p>
            <a:r>
              <a:rPr lang="en-US" altLang="id-ID" smtClean="0">
                <a:latin typeface="Arial Narrow" panose="020B0606020202030204" pitchFamily="34" charset="0"/>
              </a:rPr>
              <a:t>Loss of function</a:t>
            </a:r>
          </a:p>
          <a:p>
            <a:r>
              <a:rPr lang="en-US" altLang="id-ID" smtClean="0">
                <a:latin typeface="Arial Narrow" panose="020B0606020202030204" pitchFamily="34" charset="0"/>
              </a:rPr>
              <a:t>Deformity</a:t>
            </a:r>
          </a:p>
          <a:p>
            <a:r>
              <a:rPr lang="en-US" altLang="id-ID" smtClean="0">
                <a:latin typeface="Arial Narrow" panose="020B0606020202030204" pitchFamily="34" charset="0"/>
              </a:rPr>
              <a:t>Cramping</a:t>
            </a:r>
          </a:p>
          <a:p>
            <a:r>
              <a:rPr lang="en-US" altLang="id-ID" smtClean="0">
                <a:latin typeface="Arial Narrow" panose="020B0606020202030204" pitchFamily="34" charset="0"/>
              </a:rPr>
              <a:t>Loss of color</a:t>
            </a:r>
          </a:p>
        </p:txBody>
      </p:sp>
      <p:sp>
        <p:nvSpPr>
          <p:cNvPr id="13" name="Rectangle 4"/>
          <p:cNvSpPr txBox="1">
            <a:spLocks noChangeArrowheads="1"/>
          </p:cNvSpPr>
          <p:nvPr/>
        </p:nvSpPr>
        <p:spPr>
          <a:xfrm>
            <a:off x="4648200" y="1981200"/>
            <a:ext cx="3810000" cy="4114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id-ID" smtClean="0">
                <a:latin typeface="Arial Narrow" panose="020B0606020202030204" pitchFamily="34" charset="0"/>
              </a:rPr>
              <a:t>Decreased grip strength</a:t>
            </a:r>
          </a:p>
          <a:p>
            <a:r>
              <a:rPr lang="en-US" altLang="id-ID" smtClean="0">
                <a:latin typeface="Arial Narrow" panose="020B0606020202030204" pitchFamily="34" charset="0"/>
              </a:rPr>
              <a:t>Loss of balance</a:t>
            </a:r>
          </a:p>
          <a:p>
            <a:r>
              <a:rPr lang="en-US" altLang="id-ID" smtClean="0">
                <a:latin typeface="Arial Narrow" panose="020B0606020202030204" pitchFamily="34" charset="0"/>
              </a:rPr>
              <a:t>Swelling</a:t>
            </a:r>
          </a:p>
          <a:p>
            <a:r>
              <a:rPr lang="en-US" altLang="id-ID" smtClean="0">
                <a:latin typeface="Arial Narrow" panose="020B0606020202030204" pitchFamily="34" charset="0"/>
              </a:rPr>
              <a:t>Redness</a:t>
            </a:r>
          </a:p>
          <a:p>
            <a:endParaRPr lang="en-US" altLang="id-ID" smtClean="0">
              <a:latin typeface="Arial Narrow" panose="020B0606020202030204" pitchFamily="34" charset="0"/>
            </a:endParaRPr>
          </a:p>
          <a:p>
            <a:endParaRPr lang="en-US" altLang="id-ID" dirty="0" smtClean="0">
              <a:latin typeface="Arial Narrow" panose="020B0606020202030204" pitchFamily="34" charset="0"/>
            </a:endParaRPr>
          </a:p>
        </p:txBody>
      </p:sp>
    </p:spTree>
    <p:extLst>
      <p:ext uri="{BB962C8B-B14F-4D97-AF65-F5344CB8AC3E}">
        <p14:creationId xmlns:p14="http://schemas.microsoft.com/office/powerpoint/2010/main" val="42358332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85800" y="800100"/>
            <a:ext cx="77724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3200" b="1" dirty="0" smtClean="0">
                <a:latin typeface="Arial Narrow" panose="020B0606020202030204" pitchFamily="34" charset="0"/>
              </a:rPr>
              <a:t>SYMPTOMS OF MSD</a:t>
            </a:r>
          </a:p>
        </p:txBody>
      </p:sp>
      <p:sp>
        <p:nvSpPr>
          <p:cNvPr id="3" name="Rectangle 3"/>
          <p:cNvSpPr txBox="1">
            <a:spLocks noChangeArrowheads="1"/>
          </p:cNvSpPr>
          <p:nvPr/>
        </p:nvSpPr>
        <p:spPr>
          <a:xfrm>
            <a:off x="2514600" y="1981200"/>
            <a:ext cx="5943600" cy="4114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id-ID" smtClean="0">
                <a:latin typeface="Arial Narrow" panose="020B0606020202030204" pitchFamily="34" charset="0"/>
              </a:rPr>
              <a:t>Muscle fatigue or pain</a:t>
            </a:r>
          </a:p>
          <a:p>
            <a:r>
              <a:rPr lang="en-US" altLang="id-ID" smtClean="0">
                <a:latin typeface="Arial Narrow" panose="020B0606020202030204" pitchFamily="34" charset="0"/>
              </a:rPr>
              <a:t>Aching</a:t>
            </a:r>
          </a:p>
          <a:p>
            <a:r>
              <a:rPr lang="en-US" altLang="id-ID" smtClean="0">
                <a:latin typeface="Arial Narrow" panose="020B0606020202030204" pitchFamily="34" charset="0"/>
              </a:rPr>
              <a:t>Burning</a:t>
            </a:r>
          </a:p>
          <a:p>
            <a:r>
              <a:rPr lang="en-US" altLang="id-ID" smtClean="0">
                <a:latin typeface="Arial Narrow" panose="020B0606020202030204" pitchFamily="34" charset="0"/>
              </a:rPr>
              <a:t>Numbness</a:t>
            </a:r>
          </a:p>
          <a:p>
            <a:r>
              <a:rPr lang="en-US" altLang="id-ID" smtClean="0">
                <a:latin typeface="Arial Narrow" panose="020B0606020202030204" pitchFamily="34" charset="0"/>
              </a:rPr>
              <a:t>Stiffness</a:t>
            </a:r>
          </a:p>
          <a:p>
            <a:r>
              <a:rPr lang="en-US" altLang="id-ID" smtClean="0">
                <a:latin typeface="Arial Narrow" panose="020B0606020202030204" pitchFamily="34" charset="0"/>
              </a:rPr>
              <a:t>Tingling</a:t>
            </a:r>
          </a:p>
          <a:p>
            <a:endParaRPr lang="en-US" altLang="id-ID" smtClean="0">
              <a:latin typeface="Arial Narrow" panose="020B0606020202030204" pitchFamily="34" charset="0"/>
            </a:endParaRPr>
          </a:p>
        </p:txBody>
      </p:sp>
    </p:spTree>
    <p:extLst>
      <p:ext uri="{BB962C8B-B14F-4D97-AF65-F5344CB8AC3E}">
        <p14:creationId xmlns:p14="http://schemas.microsoft.com/office/powerpoint/2010/main" val="14543850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85800" y="800100"/>
            <a:ext cx="77724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3200" b="1" dirty="0" smtClean="0">
                <a:latin typeface="Arial Narrow" panose="020B0606020202030204" pitchFamily="34" charset="0"/>
              </a:rPr>
              <a:t>EXAMPLES OF MSD</a:t>
            </a:r>
          </a:p>
        </p:txBody>
      </p:sp>
      <p:sp>
        <p:nvSpPr>
          <p:cNvPr id="4" name="Rectangle 3"/>
          <p:cNvSpPr txBox="1">
            <a:spLocks noChangeArrowheads="1"/>
          </p:cNvSpPr>
          <p:nvPr/>
        </p:nvSpPr>
        <p:spPr>
          <a:xfrm>
            <a:off x="685800" y="1981200"/>
            <a:ext cx="7772400" cy="4114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id-ID" smtClean="0">
                <a:latin typeface="Arial Narrow" panose="020B0606020202030204" pitchFamily="34" charset="0"/>
              </a:rPr>
              <a:t>TENDONITIS- An inflammation of the tendon. Typically occurs in the shoulder, wrist, hands, or elbow.</a:t>
            </a:r>
          </a:p>
          <a:p>
            <a:r>
              <a:rPr lang="en-US" altLang="id-ID" smtClean="0">
                <a:latin typeface="Arial Narrow" panose="020B0606020202030204" pitchFamily="34" charset="0"/>
              </a:rPr>
              <a:t>CARPAL TUNNEL SYNDROME- Irritation of the median nerve, which runs through a bony channel in the wrist called the carpal tunnel. Usually results from excessive flexing or twisting of the wrist.</a:t>
            </a:r>
          </a:p>
        </p:txBody>
      </p:sp>
    </p:spTree>
    <p:extLst>
      <p:ext uri="{BB962C8B-B14F-4D97-AF65-F5344CB8AC3E}">
        <p14:creationId xmlns:p14="http://schemas.microsoft.com/office/powerpoint/2010/main" val="140281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85800" y="465138"/>
            <a:ext cx="7772400" cy="14319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3200" b="1" dirty="0" smtClean="0">
                <a:latin typeface="Arial Narrow" panose="020B0606020202030204" pitchFamily="34" charset="0"/>
              </a:rPr>
              <a:t>CARPAL TUNNEL SYNDROME</a:t>
            </a:r>
          </a:p>
        </p:txBody>
      </p:sp>
      <p:pic>
        <p:nvPicPr>
          <p:cNvPr id="4" name="Picture 4" descr="carp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981200"/>
            <a:ext cx="4648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3128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899592" y="188640"/>
            <a:ext cx="77724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3200" b="1" dirty="0" smtClean="0">
                <a:latin typeface="Arial Narrow" panose="020B0606020202030204" pitchFamily="34" charset="0"/>
              </a:rPr>
              <a:t>MSD CONT.</a:t>
            </a:r>
            <a:r>
              <a:rPr lang="id-ID" altLang="id-ID" sz="3200" b="1" dirty="0" smtClean="0">
                <a:latin typeface="Arial Narrow" panose="020B0606020202030204" pitchFamily="34" charset="0"/>
              </a:rPr>
              <a:t>....</a:t>
            </a:r>
            <a:endParaRPr lang="en-US" altLang="id-ID" sz="3200" b="1" dirty="0" smtClean="0">
              <a:latin typeface="Arial Narrow" panose="020B0606020202030204" pitchFamily="34" charset="0"/>
            </a:endParaRPr>
          </a:p>
        </p:txBody>
      </p:sp>
      <p:sp>
        <p:nvSpPr>
          <p:cNvPr id="3" name="Rectangle 3"/>
          <p:cNvSpPr txBox="1">
            <a:spLocks noChangeArrowheads="1"/>
          </p:cNvSpPr>
          <p:nvPr/>
        </p:nvSpPr>
        <p:spPr>
          <a:xfrm>
            <a:off x="708826" y="1124744"/>
            <a:ext cx="7772400" cy="547260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id-ID" dirty="0" smtClean="0">
                <a:latin typeface="Arial Narrow" panose="020B0606020202030204" pitchFamily="34" charset="0"/>
              </a:rPr>
              <a:t>TRIGGER FINGER SYNDROME- Tendons in the fingers become inflamed, causing pain, swelling, and a loss of dexterity.</a:t>
            </a:r>
          </a:p>
          <a:p>
            <a:r>
              <a:rPr lang="en-US" altLang="id-ID" dirty="0" smtClean="0">
                <a:latin typeface="Arial Narrow" panose="020B0606020202030204" pitchFamily="34" charset="0"/>
              </a:rPr>
              <a:t>EYE STRAIN - The eyes become strained as a result of poor lighting, glare or viewing from awkward positions.</a:t>
            </a:r>
            <a:endParaRPr lang="id-ID" altLang="id-ID" dirty="0" smtClean="0">
              <a:latin typeface="Arial Narrow" panose="020B0606020202030204" pitchFamily="34" charset="0"/>
            </a:endParaRPr>
          </a:p>
          <a:p>
            <a:r>
              <a:rPr lang="en-US" altLang="id-ID" dirty="0">
                <a:latin typeface="Arial Narrow" panose="020B0606020202030204" pitchFamily="34" charset="0"/>
              </a:rPr>
              <a:t>HAND/ARM VIBRATION SYNDROME-  Tingling, numbness, blanching, loss of dexterity in the </a:t>
            </a:r>
            <a:r>
              <a:rPr lang="en-US" altLang="id-ID" dirty="0" smtClean="0">
                <a:latin typeface="Arial Narrow" panose="020B0606020202030204" pitchFamily="34" charset="0"/>
              </a:rPr>
              <a:t>hand/arm</a:t>
            </a:r>
            <a:endParaRPr lang="en-US" altLang="id-ID" dirty="0">
              <a:latin typeface="Arial Narrow" panose="020B0606020202030204" pitchFamily="34" charset="0"/>
            </a:endParaRPr>
          </a:p>
          <a:p>
            <a:r>
              <a:rPr lang="en-US" altLang="id-ID" dirty="0">
                <a:latin typeface="Arial Narrow" panose="020B0606020202030204" pitchFamily="34" charset="0"/>
              </a:rPr>
              <a:t>MUSCLE STRAIN – Pain in muscles</a:t>
            </a:r>
          </a:p>
          <a:p>
            <a:endParaRPr lang="en-US" altLang="id-ID" dirty="0" smtClean="0">
              <a:latin typeface="Arial Narrow" panose="020B0606020202030204" pitchFamily="34" charset="0"/>
            </a:endParaRPr>
          </a:p>
        </p:txBody>
      </p:sp>
    </p:spTree>
    <p:extLst>
      <p:ext uri="{BB962C8B-B14F-4D97-AF65-F5344CB8AC3E}">
        <p14:creationId xmlns:p14="http://schemas.microsoft.com/office/powerpoint/2010/main" val="394729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62000" y="70129"/>
            <a:ext cx="7772400" cy="7311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id-ID" b="1" dirty="0" smtClean="0">
                <a:latin typeface="Arial Narrow" panose="020B0606020202030204" pitchFamily="34" charset="0"/>
              </a:rPr>
              <a:t>Manual Handling</a:t>
            </a:r>
            <a:endParaRPr lang="en-GB" altLang="id-ID" b="1" dirty="0">
              <a:latin typeface="Arial Narrow" panose="020B0606020202030204" pitchFamily="34" charset="0"/>
            </a:endParaRPr>
          </a:p>
        </p:txBody>
      </p:sp>
      <p:sp>
        <p:nvSpPr>
          <p:cNvPr id="3" name="Rectangle 3"/>
          <p:cNvSpPr txBox="1">
            <a:spLocks noChangeArrowheads="1"/>
          </p:cNvSpPr>
          <p:nvPr/>
        </p:nvSpPr>
        <p:spPr>
          <a:xfrm>
            <a:off x="179512" y="1211090"/>
            <a:ext cx="3810000" cy="2438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id-ID" b="1" dirty="0" smtClean="0">
                <a:latin typeface="Arial Narrow" panose="020B0606020202030204" pitchFamily="34" charset="0"/>
              </a:rPr>
              <a:t>Manual handling is transporting or supporting a load by hands or bodily force - This includes:</a:t>
            </a:r>
            <a:endParaRPr lang="en-GB" altLang="id-ID" b="1" dirty="0">
              <a:latin typeface="Arial Narrow" panose="020B0606020202030204" pitchFamily="34" charset="0"/>
            </a:endParaRPr>
          </a:p>
        </p:txBody>
      </p:sp>
      <p:sp>
        <p:nvSpPr>
          <p:cNvPr id="4" name="Rectangle 4"/>
          <p:cNvSpPr txBox="1">
            <a:spLocks noChangeArrowheads="1"/>
          </p:cNvSpPr>
          <p:nvPr/>
        </p:nvSpPr>
        <p:spPr>
          <a:xfrm>
            <a:off x="4139952" y="1225428"/>
            <a:ext cx="3810000" cy="4114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id-ID" b="1" dirty="0" smtClean="0">
                <a:latin typeface="Arial Narrow" panose="020B0606020202030204" pitchFamily="34" charset="0"/>
              </a:rPr>
              <a:t>Lifting</a:t>
            </a:r>
          </a:p>
          <a:p>
            <a:r>
              <a:rPr lang="en-GB" altLang="id-ID" b="1" dirty="0" smtClean="0">
                <a:latin typeface="Arial Narrow" panose="020B0606020202030204" pitchFamily="34" charset="0"/>
              </a:rPr>
              <a:t>Carrying</a:t>
            </a:r>
          </a:p>
          <a:p>
            <a:r>
              <a:rPr lang="en-GB" altLang="id-ID" b="1" dirty="0" smtClean="0">
                <a:latin typeface="Arial Narrow" panose="020B0606020202030204" pitchFamily="34" charset="0"/>
              </a:rPr>
              <a:t>Putting down</a:t>
            </a:r>
          </a:p>
          <a:p>
            <a:r>
              <a:rPr lang="en-GB" altLang="id-ID" b="1" dirty="0" smtClean="0">
                <a:latin typeface="Arial Narrow" panose="020B0606020202030204" pitchFamily="34" charset="0"/>
              </a:rPr>
              <a:t>Pushing</a:t>
            </a:r>
          </a:p>
          <a:p>
            <a:r>
              <a:rPr lang="en-GB" altLang="id-ID" b="1" dirty="0" smtClean="0">
                <a:latin typeface="Arial Narrow" panose="020B0606020202030204" pitchFamily="34" charset="0"/>
              </a:rPr>
              <a:t>Pulling</a:t>
            </a:r>
          </a:p>
          <a:p>
            <a:r>
              <a:rPr lang="en-GB" altLang="id-ID" b="1" dirty="0" smtClean="0">
                <a:latin typeface="Arial Narrow" panose="020B0606020202030204" pitchFamily="34" charset="0"/>
              </a:rPr>
              <a:t>Moving</a:t>
            </a:r>
          </a:p>
          <a:p>
            <a:r>
              <a:rPr lang="en-GB" altLang="id-ID" b="1" dirty="0" smtClean="0">
                <a:latin typeface="Arial Narrow" panose="020B0606020202030204" pitchFamily="34" charset="0"/>
              </a:rPr>
              <a:t>Supporting</a:t>
            </a:r>
            <a:endParaRPr lang="en-GB" altLang="id-ID" b="1" dirty="0">
              <a:latin typeface="Arial Narrow" panose="020B0606020202030204"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7526" y="1273226"/>
            <a:ext cx="1964851"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7526" y="3861048"/>
            <a:ext cx="1860798" cy="2481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671" y="4228359"/>
            <a:ext cx="1508373" cy="2629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6044" y="4485421"/>
            <a:ext cx="2446946" cy="2115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362200" y="782787"/>
            <a:ext cx="4572000" cy="369332"/>
          </a:xfrm>
          <a:prstGeom prst="rect">
            <a:avLst/>
          </a:prstGeom>
        </p:spPr>
        <p:txBody>
          <a:bodyPr>
            <a:spAutoFit/>
          </a:bodyPr>
          <a:lstStyle/>
          <a:p>
            <a:r>
              <a:rPr lang="en-US" b="1" dirty="0" smtClean="0">
                <a:solidFill>
                  <a:srgbClr val="FF0000"/>
                </a:solidFill>
              </a:rPr>
              <a:t>″Moving </a:t>
            </a:r>
            <a:r>
              <a:rPr lang="en-US" b="1" dirty="0">
                <a:solidFill>
                  <a:srgbClr val="FF0000"/>
                </a:solidFill>
              </a:rPr>
              <a:t>anything by using human </a:t>
            </a:r>
            <a:r>
              <a:rPr lang="en-US" b="1" dirty="0" smtClean="0">
                <a:solidFill>
                  <a:srgbClr val="FF0000"/>
                </a:solidFill>
              </a:rPr>
              <a:t>energy″</a:t>
            </a:r>
            <a:endParaRPr lang="en-US" dirty="0">
              <a:solidFill>
                <a:srgbClr val="FF0000"/>
              </a:solidFill>
            </a:endParaRPr>
          </a:p>
        </p:txBody>
      </p:sp>
    </p:spTree>
    <p:extLst>
      <p:ext uri="{BB962C8B-B14F-4D97-AF65-F5344CB8AC3E}">
        <p14:creationId xmlns:p14="http://schemas.microsoft.com/office/powerpoint/2010/main" val="260533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additive="base">
                                        <p:cTn id="31" dur="50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base">
                                        <p:cTn id="37" dur="500" fill="hold"/>
                                        <p:tgtEl>
                                          <p:spTgt spid="4">
                                            <p:txEl>
                                              <p:pRg st="4" end="4"/>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 calcmode="lin" valueType="num">
                                      <p:cBhvr additive="base">
                                        <p:cTn id="43" dur="500" fill="hold"/>
                                        <p:tgtEl>
                                          <p:spTgt spid="4">
                                            <p:txEl>
                                              <p:pRg st="5" end="5"/>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 calcmode="lin" valueType="num">
                                      <p:cBhvr additive="base">
                                        <p:cTn id="49" dur="500" fill="hold"/>
                                        <p:tgtEl>
                                          <p:spTgt spid="4">
                                            <p:txEl>
                                              <p:pRg st="6" end="6"/>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004048" y="1192693"/>
            <a:ext cx="4572000" cy="4524315"/>
          </a:xfrm>
          <a:prstGeom prst="rect">
            <a:avLst/>
          </a:prstGeom>
        </p:spPr>
        <p:txBody>
          <a:bodyPr>
            <a:spAutoFit/>
          </a:bodyPr>
          <a:lstStyle/>
          <a:p>
            <a:pPr defTabSz="361950"/>
            <a:r>
              <a:rPr lang="id-ID" dirty="0">
                <a:latin typeface="Arial Narrow" panose="020B0606020202030204" pitchFamily="34" charset="0"/>
              </a:rPr>
              <a:t>1. </a:t>
            </a:r>
            <a:r>
              <a:rPr lang="id-ID" dirty="0" smtClean="0">
                <a:latin typeface="Arial Narrow" panose="020B0606020202030204" pitchFamily="34" charset="0"/>
              </a:rPr>
              <a:t>	Check </a:t>
            </a:r>
            <a:r>
              <a:rPr lang="id-ID" dirty="0">
                <a:latin typeface="Arial Narrow" panose="020B0606020202030204" pitchFamily="34" charset="0"/>
              </a:rPr>
              <a:t>suitable clothing</a:t>
            </a:r>
          </a:p>
          <a:p>
            <a:pPr defTabSz="361950"/>
            <a:r>
              <a:rPr lang="id-ID" dirty="0" smtClean="0">
                <a:latin typeface="Arial Narrow" panose="020B0606020202030204" pitchFamily="34" charset="0"/>
              </a:rPr>
              <a:t>	and </a:t>
            </a:r>
            <a:r>
              <a:rPr lang="id-ID" dirty="0">
                <a:latin typeface="Arial Narrow" panose="020B0606020202030204" pitchFamily="34" charset="0"/>
              </a:rPr>
              <a:t>assess load.</a:t>
            </a:r>
          </a:p>
          <a:p>
            <a:pPr defTabSz="361950"/>
            <a:r>
              <a:rPr lang="id-ID" dirty="0" smtClean="0">
                <a:latin typeface="Arial Narrow" panose="020B0606020202030204" pitchFamily="34" charset="0"/>
              </a:rPr>
              <a:t>	Heaviest </a:t>
            </a:r>
            <a:r>
              <a:rPr lang="id-ID" dirty="0">
                <a:latin typeface="Arial Narrow" panose="020B0606020202030204" pitchFamily="34" charset="0"/>
              </a:rPr>
              <a:t>side to body.</a:t>
            </a:r>
          </a:p>
          <a:p>
            <a:pPr defTabSz="361950"/>
            <a:r>
              <a:rPr lang="id-ID" dirty="0">
                <a:latin typeface="Arial Narrow" panose="020B0606020202030204" pitchFamily="34" charset="0"/>
              </a:rPr>
              <a:t>2. </a:t>
            </a:r>
            <a:r>
              <a:rPr lang="id-ID" dirty="0" smtClean="0">
                <a:latin typeface="Arial Narrow" panose="020B0606020202030204" pitchFamily="34" charset="0"/>
              </a:rPr>
              <a:t>	Place </a:t>
            </a:r>
            <a:r>
              <a:rPr lang="id-ID" dirty="0">
                <a:latin typeface="Arial Narrow" panose="020B0606020202030204" pitchFamily="34" charset="0"/>
              </a:rPr>
              <a:t>feet apart </a:t>
            </a:r>
            <a:r>
              <a:rPr lang="id-ID" dirty="0" smtClean="0">
                <a:latin typeface="Arial Narrow" panose="020B0606020202030204" pitchFamily="34" charset="0"/>
              </a:rPr>
              <a:t>– bend </a:t>
            </a:r>
            <a:r>
              <a:rPr lang="id-ID" dirty="0">
                <a:latin typeface="Arial Narrow" panose="020B0606020202030204" pitchFamily="34" charset="0"/>
              </a:rPr>
              <a:t>knees.</a:t>
            </a:r>
          </a:p>
          <a:p>
            <a:pPr defTabSz="361950"/>
            <a:r>
              <a:rPr lang="en-US" dirty="0">
                <a:latin typeface="Arial Narrow" panose="020B0606020202030204" pitchFamily="34" charset="0"/>
              </a:rPr>
              <a:t>3. </a:t>
            </a:r>
            <a:r>
              <a:rPr lang="id-ID" dirty="0" smtClean="0">
                <a:latin typeface="Arial Narrow" panose="020B0606020202030204" pitchFamily="34" charset="0"/>
              </a:rPr>
              <a:t>	</a:t>
            </a:r>
            <a:r>
              <a:rPr lang="en-US" dirty="0" smtClean="0">
                <a:latin typeface="Arial Narrow" panose="020B0606020202030204" pitchFamily="34" charset="0"/>
              </a:rPr>
              <a:t>Firm </a:t>
            </a:r>
            <a:r>
              <a:rPr lang="en-US" dirty="0">
                <a:latin typeface="Arial Narrow" panose="020B0606020202030204" pitchFamily="34" charset="0"/>
              </a:rPr>
              <a:t>grip – close to body.</a:t>
            </a:r>
          </a:p>
          <a:p>
            <a:pPr marL="268288" indent="-268288" defTabSz="361950"/>
            <a:r>
              <a:rPr lang="id-ID" dirty="0" smtClean="0">
                <a:latin typeface="Arial Narrow" panose="020B0606020202030204" pitchFamily="34" charset="0"/>
              </a:rPr>
              <a:t>		</a:t>
            </a:r>
            <a:r>
              <a:rPr lang="en-US" dirty="0" smtClean="0">
                <a:latin typeface="Arial Narrow" panose="020B0606020202030204" pitchFamily="34" charset="0"/>
              </a:rPr>
              <a:t>Slight </a:t>
            </a:r>
            <a:r>
              <a:rPr lang="en-US" dirty="0">
                <a:latin typeface="Arial Narrow" panose="020B0606020202030204" pitchFamily="34" charset="0"/>
              </a:rPr>
              <a:t>bending of back, hips</a:t>
            </a:r>
          </a:p>
          <a:p>
            <a:pPr defTabSz="361950"/>
            <a:r>
              <a:rPr lang="id-ID" dirty="0" smtClean="0">
                <a:latin typeface="Arial Narrow" panose="020B0606020202030204" pitchFamily="34" charset="0"/>
              </a:rPr>
              <a:t>	and </a:t>
            </a:r>
            <a:r>
              <a:rPr lang="id-ID" dirty="0">
                <a:latin typeface="Arial Narrow" panose="020B0606020202030204" pitchFamily="34" charset="0"/>
              </a:rPr>
              <a:t>knees at start.</a:t>
            </a:r>
          </a:p>
          <a:p>
            <a:pPr defTabSz="361950"/>
            <a:r>
              <a:rPr lang="id-ID" dirty="0">
                <a:latin typeface="Arial Narrow" panose="020B0606020202030204" pitchFamily="34" charset="0"/>
              </a:rPr>
              <a:t>4. </a:t>
            </a:r>
            <a:r>
              <a:rPr lang="id-ID" dirty="0" smtClean="0">
                <a:latin typeface="Arial Narrow" panose="020B0606020202030204" pitchFamily="34" charset="0"/>
              </a:rPr>
              <a:t>	Lift smoothly </a:t>
            </a:r>
            <a:r>
              <a:rPr lang="en-US" dirty="0" smtClean="0">
                <a:latin typeface="Arial Narrow" panose="020B0606020202030204" pitchFamily="34" charset="0"/>
              </a:rPr>
              <a:t>to </a:t>
            </a:r>
            <a:r>
              <a:rPr lang="en-US" dirty="0">
                <a:latin typeface="Arial Narrow" panose="020B0606020202030204" pitchFamily="34" charset="0"/>
              </a:rPr>
              <a:t>knee level and then</a:t>
            </a:r>
          </a:p>
          <a:p>
            <a:pPr>
              <a:tabLst>
                <a:tab pos="361950" algn="l"/>
              </a:tabLst>
            </a:pPr>
            <a:r>
              <a:rPr lang="id-ID" dirty="0" smtClean="0">
                <a:latin typeface="Arial Narrow" panose="020B0606020202030204" pitchFamily="34" charset="0"/>
              </a:rPr>
              <a:t>	waist </a:t>
            </a:r>
            <a:r>
              <a:rPr lang="id-ID" dirty="0">
                <a:latin typeface="Arial Narrow" panose="020B0606020202030204" pitchFamily="34" charset="0"/>
              </a:rPr>
              <a:t>level. No </a:t>
            </a:r>
            <a:r>
              <a:rPr lang="id-ID" dirty="0" smtClean="0">
                <a:latin typeface="Arial Narrow" panose="020B0606020202030204" pitchFamily="34" charset="0"/>
              </a:rPr>
              <a:t>further bending </a:t>
            </a:r>
            <a:r>
              <a:rPr lang="id-ID" dirty="0">
                <a:latin typeface="Arial Narrow" panose="020B0606020202030204" pitchFamily="34" charset="0"/>
              </a:rPr>
              <a:t>of back.</a:t>
            </a:r>
          </a:p>
          <a:p>
            <a:pPr defTabSz="361950"/>
            <a:r>
              <a:rPr lang="en-US" dirty="0">
                <a:latin typeface="Arial Narrow" panose="020B0606020202030204" pitchFamily="34" charset="0"/>
              </a:rPr>
              <a:t>5. </a:t>
            </a:r>
            <a:r>
              <a:rPr lang="id-ID" dirty="0" smtClean="0">
                <a:latin typeface="Arial Narrow" panose="020B0606020202030204" pitchFamily="34" charset="0"/>
              </a:rPr>
              <a:t>	</a:t>
            </a:r>
            <a:r>
              <a:rPr lang="en-US" dirty="0" smtClean="0">
                <a:latin typeface="Arial Narrow" panose="020B0606020202030204" pitchFamily="34" charset="0"/>
              </a:rPr>
              <a:t>With </a:t>
            </a:r>
            <a:r>
              <a:rPr lang="en-US" dirty="0">
                <a:latin typeface="Arial Narrow" panose="020B0606020202030204" pitchFamily="34" charset="0"/>
              </a:rPr>
              <a:t>clear visibility </a:t>
            </a:r>
            <a:r>
              <a:rPr lang="en-US" dirty="0" smtClean="0">
                <a:latin typeface="Arial Narrow" panose="020B0606020202030204" pitchFamily="34" charset="0"/>
              </a:rPr>
              <a:t>move</a:t>
            </a:r>
            <a:r>
              <a:rPr lang="id-ID" dirty="0" smtClean="0">
                <a:latin typeface="Arial Narrow" panose="020B0606020202030204" pitchFamily="34" charset="0"/>
              </a:rPr>
              <a:t> forward </a:t>
            </a:r>
            <a:r>
              <a:rPr lang="id-ID" dirty="0">
                <a:latin typeface="Arial Narrow" panose="020B0606020202030204" pitchFamily="34" charset="0"/>
              </a:rPr>
              <a:t>without </a:t>
            </a:r>
            <a:r>
              <a:rPr lang="id-ID" dirty="0" smtClean="0">
                <a:latin typeface="Arial Narrow" panose="020B0606020202030204" pitchFamily="34" charset="0"/>
              </a:rPr>
              <a:t>	twisting</a:t>
            </a:r>
            <a:r>
              <a:rPr lang="id-ID" dirty="0">
                <a:latin typeface="Arial Narrow" panose="020B0606020202030204" pitchFamily="34" charset="0"/>
              </a:rPr>
              <a:t>.</a:t>
            </a:r>
          </a:p>
          <a:p>
            <a:pPr defTabSz="361950"/>
            <a:r>
              <a:rPr lang="id-ID" dirty="0" smtClean="0">
                <a:latin typeface="Arial Narrow" panose="020B0606020202030204" pitchFamily="34" charset="0"/>
              </a:rPr>
              <a:t>	</a:t>
            </a:r>
            <a:r>
              <a:rPr lang="en-US" dirty="0" smtClean="0">
                <a:latin typeface="Arial Narrow" panose="020B0606020202030204" pitchFamily="34" charset="0"/>
              </a:rPr>
              <a:t>Keep </a:t>
            </a:r>
            <a:r>
              <a:rPr lang="en-US" dirty="0">
                <a:latin typeface="Arial Narrow" panose="020B0606020202030204" pitchFamily="34" charset="0"/>
              </a:rPr>
              <a:t>load close to the waist.</a:t>
            </a:r>
          </a:p>
          <a:p>
            <a:pPr defTabSz="361950"/>
            <a:r>
              <a:rPr lang="id-ID" dirty="0" smtClean="0">
                <a:latin typeface="Arial Narrow" panose="020B0606020202030204" pitchFamily="34" charset="0"/>
              </a:rPr>
              <a:t>	</a:t>
            </a:r>
            <a:r>
              <a:rPr lang="en-US" dirty="0" smtClean="0">
                <a:latin typeface="Arial Narrow" panose="020B0606020202030204" pitchFamily="34" charset="0"/>
              </a:rPr>
              <a:t>Turn </a:t>
            </a:r>
            <a:r>
              <a:rPr lang="en-US" dirty="0">
                <a:latin typeface="Arial Narrow" panose="020B0606020202030204" pitchFamily="34" charset="0"/>
              </a:rPr>
              <a:t>by moving feet. Keep </a:t>
            </a:r>
            <a:r>
              <a:rPr lang="en-US" dirty="0" smtClean="0">
                <a:latin typeface="Arial Narrow" panose="020B0606020202030204" pitchFamily="34" charset="0"/>
              </a:rPr>
              <a:t>head</a:t>
            </a:r>
            <a:r>
              <a:rPr lang="id-ID" dirty="0" smtClean="0">
                <a:latin typeface="Arial Narrow" panose="020B0606020202030204" pitchFamily="34" charset="0"/>
              </a:rPr>
              <a:t> </a:t>
            </a:r>
            <a:r>
              <a:rPr lang="en-US" dirty="0" smtClean="0">
                <a:latin typeface="Arial Narrow" panose="020B0606020202030204" pitchFamily="34" charset="0"/>
              </a:rPr>
              <a:t>up</a:t>
            </a:r>
            <a:r>
              <a:rPr lang="en-US" dirty="0">
                <a:latin typeface="Arial Narrow" panose="020B0606020202030204" pitchFamily="34" charset="0"/>
              </a:rPr>
              <a:t>. Do not </a:t>
            </a:r>
            <a:r>
              <a:rPr lang="id-ID" dirty="0" smtClean="0">
                <a:latin typeface="Arial Narrow" panose="020B0606020202030204" pitchFamily="34" charset="0"/>
              </a:rPr>
              <a:t>	</a:t>
            </a:r>
            <a:r>
              <a:rPr lang="en-US" dirty="0" smtClean="0">
                <a:latin typeface="Arial Narrow" panose="020B0606020202030204" pitchFamily="34" charset="0"/>
              </a:rPr>
              <a:t>look </a:t>
            </a:r>
            <a:r>
              <a:rPr lang="en-US" dirty="0">
                <a:latin typeface="Arial Narrow" panose="020B0606020202030204" pitchFamily="34" charset="0"/>
              </a:rPr>
              <a:t>at load.</a:t>
            </a:r>
          </a:p>
          <a:p>
            <a:pPr>
              <a:tabLst>
                <a:tab pos="361950" algn="l"/>
              </a:tabLst>
            </a:pPr>
            <a:r>
              <a:rPr lang="en-US" dirty="0">
                <a:latin typeface="Arial Narrow" panose="020B0606020202030204" pitchFamily="34" charset="0"/>
              </a:rPr>
              <a:t>6. </a:t>
            </a:r>
            <a:r>
              <a:rPr lang="id-ID" dirty="0" smtClean="0">
                <a:latin typeface="Arial Narrow" panose="020B0606020202030204" pitchFamily="34" charset="0"/>
              </a:rPr>
              <a:t>	</a:t>
            </a:r>
            <a:r>
              <a:rPr lang="en-US" dirty="0" smtClean="0">
                <a:latin typeface="Arial Narrow" panose="020B0606020202030204" pitchFamily="34" charset="0"/>
              </a:rPr>
              <a:t>Set </a:t>
            </a:r>
            <a:r>
              <a:rPr lang="en-US" dirty="0">
                <a:latin typeface="Arial Narrow" panose="020B0606020202030204" pitchFamily="34" charset="0"/>
              </a:rPr>
              <a:t>load down at waist level</a:t>
            </a:r>
          </a:p>
          <a:p>
            <a:pPr defTabSz="361950"/>
            <a:r>
              <a:rPr lang="id-ID" dirty="0" smtClean="0">
                <a:latin typeface="Arial Narrow" panose="020B0606020202030204" pitchFamily="34" charset="0"/>
              </a:rPr>
              <a:t>	</a:t>
            </a:r>
            <a:r>
              <a:rPr lang="en-US" dirty="0" smtClean="0">
                <a:latin typeface="Arial Narrow" panose="020B0606020202030204" pitchFamily="34" charset="0"/>
              </a:rPr>
              <a:t>or </a:t>
            </a:r>
            <a:r>
              <a:rPr lang="en-US" dirty="0">
                <a:latin typeface="Arial Narrow" panose="020B0606020202030204" pitchFamily="34" charset="0"/>
              </a:rPr>
              <a:t>to knee level and then on the floor.</a:t>
            </a:r>
            <a:endParaRPr lang="id-ID" dirty="0">
              <a:latin typeface="Arial Narrow" panose="020B0606020202030204" pitchFamily="34" charset="0"/>
            </a:endParaRPr>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0251"/>
            <a:ext cx="5124450"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1547664" y="332656"/>
            <a:ext cx="6587060" cy="523220"/>
          </a:xfrm>
          <a:prstGeom prst="rect">
            <a:avLst/>
          </a:prstGeom>
        </p:spPr>
        <p:txBody>
          <a:bodyPr wrap="none">
            <a:spAutoFit/>
          </a:bodyPr>
          <a:lstStyle/>
          <a:p>
            <a:r>
              <a:rPr lang="en-US" sz="2800" b="1" dirty="0">
                <a:latin typeface="Arial Narrow" panose="020B0606020202030204" pitchFamily="34" charset="0"/>
              </a:rPr>
              <a:t>The main elements of a good lifting technique</a:t>
            </a:r>
            <a:endParaRPr lang="id-ID" sz="2800" dirty="0">
              <a:latin typeface="Arial Narrow" panose="020B0606020202030204" pitchFamily="34" charset="0"/>
            </a:endParaRPr>
          </a:p>
        </p:txBody>
      </p:sp>
    </p:spTree>
    <p:extLst>
      <p:ext uri="{BB962C8B-B14F-4D97-AF65-F5344CB8AC3E}">
        <p14:creationId xmlns:p14="http://schemas.microsoft.com/office/powerpoint/2010/main" val="4106196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302359"/>
            <a:ext cx="8496944" cy="6063198"/>
          </a:xfrm>
          <a:prstGeom prst="rect">
            <a:avLst/>
          </a:prstGeom>
        </p:spPr>
        <p:txBody>
          <a:bodyPr wrap="square">
            <a:spAutoFit/>
          </a:bodyPr>
          <a:lstStyle/>
          <a:p>
            <a:r>
              <a:rPr lang="en-US" sz="2800" b="1" dirty="0">
                <a:latin typeface="Arial Narrow" panose="020B0606020202030204" pitchFamily="34" charset="0"/>
              </a:rPr>
              <a:t>Factors to consider when selecting lifting and handling aids </a:t>
            </a:r>
            <a:r>
              <a:rPr lang="en-US" sz="1200" dirty="0">
                <a:latin typeface="Arial Narrow" panose="020B0606020202030204" pitchFamily="34" charset="0"/>
              </a:rPr>
              <a:t>	</a:t>
            </a:r>
          </a:p>
          <a:p>
            <a:endParaRPr lang="id-ID" sz="1200" dirty="0">
              <a:latin typeface="Arial Narrow" panose="020B0606020202030204" pitchFamily="34" charset="0"/>
            </a:endParaRPr>
          </a:p>
          <a:p>
            <a:pPr marL="285750" indent="-285750">
              <a:buFont typeface="Arial" panose="020B0604020202020204" pitchFamily="34" charset="0"/>
              <a:buChar char="•"/>
            </a:pPr>
            <a:r>
              <a:rPr lang="en-US" sz="2400" dirty="0">
                <a:latin typeface="Arial Narrow" panose="020B0606020202030204" pitchFamily="34" charset="0"/>
              </a:rPr>
              <a:t>Involve employees and safety representatives during assessment and when considering possible solutions, so that you can be sure what you propose will work in practice and won’t introduce any new hazards. </a:t>
            </a:r>
          </a:p>
          <a:p>
            <a:pPr marL="285750" indent="-285750">
              <a:buFont typeface="Arial" panose="020B0604020202020204" pitchFamily="34" charset="0"/>
              <a:buChar char="•"/>
            </a:pPr>
            <a:r>
              <a:rPr lang="en-US" sz="2400" dirty="0">
                <a:latin typeface="Arial Narrow" panose="020B0606020202030204" pitchFamily="34" charset="0"/>
              </a:rPr>
              <a:t>Seek advice from suppliers on the suitability of new lifting and handling aid </a:t>
            </a:r>
            <a:r>
              <a:rPr lang="en-US" sz="2400" dirty="0" smtClean="0">
                <a:latin typeface="Arial Narrow" panose="020B0606020202030204" pitchFamily="34" charset="0"/>
              </a:rPr>
              <a:t>equipment. </a:t>
            </a:r>
            <a:endParaRPr lang="en-US" sz="2400" dirty="0">
              <a:latin typeface="Arial Narrow" panose="020B0606020202030204" pitchFamily="34" charset="0"/>
            </a:endParaRPr>
          </a:p>
          <a:p>
            <a:pPr marL="285750" indent="-285750">
              <a:buFont typeface="Arial" panose="020B0604020202020204" pitchFamily="34" charset="0"/>
              <a:buChar char="•"/>
            </a:pPr>
            <a:r>
              <a:rPr lang="en-US" sz="2400" dirty="0">
                <a:latin typeface="Arial Narrow" panose="020B0606020202030204" pitchFamily="34" charset="0"/>
              </a:rPr>
              <a:t>Check equipment is CE-marked and within the safe working load. </a:t>
            </a:r>
          </a:p>
          <a:p>
            <a:pPr marL="285750" indent="-285750">
              <a:buFont typeface="Arial" panose="020B0604020202020204" pitchFamily="34" charset="0"/>
              <a:buChar char="•"/>
            </a:pPr>
            <a:r>
              <a:rPr lang="en-US" sz="2400" dirty="0">
                <a:latin typeface="Arial Narrow" panose="020B0606020202030204" pitchFamily="34" charset="0"/>
              </a:rPr>
              <a:t>Consider what maintenance will be required. </a:t>
            </a:r>
          </a:p>
          <a:p>
            <a:pPr marL="285750" indent="-285750">
              <a:buFont typeface="Arial" panose="020B0604020202020204" pitchFamily="34" charset="0"/>
              <a:buChar char="•"/>
            </a:pPr>
            <a:r>
              <a:rPr lang="en-US" sz="2400" dirty="0">
                <a:latin typeface="Arial Narrow" panose="020B0606020202030204" pitchFamily="34" charset="0"/>
              </a:rPr>
              <a:t>Consider whether the equipment will suit the area it will be used in, </a:t>
            </a:r>
            <a:r>
              <a:rPr lang="en-US" sz="2400" dirty="0" smtClean="0">
                <a:latin typeface="Arial Narrow" panose="020B0606020202030204" pitchFamily="34" charset="0"/>
              </a:rPr>
              <a:t>e.g. </a:t>
            </a:r>
            <a:r>
              <a:rPr lang="en-US" sz="2400" dirty="0">
                <a:latin typeface="Arial Narrow" panose="020B0606020202030204" pitchFamily="34" charset="0"/>
              </a:rPr>
              <a:t>is there enough room to </a:t>
            </a:r>
            <a:r>
              <a:rPr lang="en-US" sz="2400" dirty="0" smtClean="0">
                <a:latin typeface="Arial Narrow" panose="020B0606020202030204" pitchFamily="34" charset="0"/>
              </a:rPr>
              <a:t>maneuver </a:t>
            </a:r>
            <a:r>
              <a:rPr lang="en-US" sz="2400" dirty="0">
                <a:latin typeface="Arial Narrow" panose="020B0606020202030204" pitchFamily="34" charset="0"/>
              </a:rPr>
              <a:t>or enough headroom? </a:t>
            </a:r>
          </a:p>
          <a:p>
            <a:pPr marL="285750" indent="-285750">
              <a:buFont typeface="Arial" panose="020B0604020202020204" pitchFamily="34" charset="0"/>
              <a:buChar char="•"/>
            </a:pPr>
            <a:r>
              <a:rPr lang="en-US" sz="2400" dirty="0">
                <a:latin typeface="Arial Narrow" panose="020B0606020202030204" pitchFamily="34" charset="0"/>
              </a:rPr>
              <a:t>Check that the equipment is suitable for the floor area in terms of stability and ground surface. </a:t>
            </a:r>
          </a:p>
          <a:p>
            <a:pPr marL="285750" indent="-285750">
              <a:buFont typeface="Arial" panose="020B0604020202020204" pitchFamily="34" charset="0"/>
              <a:buChar char="•"/>
            </a:pPr>
            <a:r>
              <a:rPr lang="en-US" sz="2400" dirty="0">
                <a:latin typeface="Arial Narrow" panose="020B0606020202030204" pitchFamily="34" charset="0"/>
              </a:rPr>
              <a:t>Consider other factors associated with introducing lifting and handling aids, e.g. site safety, training, information and support.</a:t>
            </a:r>
          </a:p>
          <a:p>
            <a:r>
              <a:rPr lang="id-ID" sz="2400" dirty="0">
                <a:latin typeface="Arial Narrow" panose="020B0606020202030204" pitchFamily="34" charset="0"/>
              </a:rPr>
              <a:t>	</a:t>
            </a:r>
          </a:p>
        </p:txBody>
      </p:sp>
    </p:spTree>
    <p:extLst>
      <p:ext uri="{BB962C8B-B14F-4D97-AF65-F5344CB8AC3E}">
        <p14:creationId xmlns:p14="http://schemas.microsoft.com/office/powerpoint/2010/main" val="32547952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a:xfrm>
            <a:off x="467544" y="228600"/>
            <a:ext cx="8143056" cy="752128"/>
          </a:xfrm>
          <a:prstGeom prst="rect">
            <a:avLst/>
          </a:prstGeom>
          <a:noFill/>
          <a:ln/>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3200" b="1" dirty="0" smtClean="0">
                <a:latin typeface="Arial Narrow" panose="020B0606020202030204" pitchFamily="34" charset="0"/>
              </a:rPr>
              <a:t>AVOID LIFTING FROM THE FLOOR </a:t>
            </a:r>
            <a:r>
              <a:rPr lang="en-US" altLang="id-ID" sz="2800" b="1" dirty="0" smtClean="0">
                <a:latin typeface="Arial Narrow" panose="020B0606020202030204" pitchFamily="34" charset="0"/>
              </a:rPr>
              <a:t/>
            </a:r>
            <a:br>
              <a:rPr lang="en-US" altLang="id-ID" sz="2800" b="1" dirty="0" smtClean="0">
                <a:latin typeface="Arial Narrow" panose="020B0606020202030204" pitchFamily="34" charset="0"/>
              </a:rPr>
            </a:br>
            <a:endParaRPr lang="en-US" altLang="id-ID" sz="2800" b="1" dirty="0">
              <a:latin typeface="Arial Narrow" panose="020B0606020202030204" pitchFamily="34" charset="0"/>
            </a:endParaRPr>
          </a:p>
        </p:txBody>
      </p:sp>
      <p:pic>
        <p:nvPicPr>
          <p:cNvPr id="8" name="Picture 6" descr="pg20pi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23622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pg20pic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752600"/>
            <a:ext cx="23622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pg20pic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752600"/>
            <a:ext cx="23622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descr="pg20pic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4267200"/>
            <a:ext cx="22098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pg20pic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4267200"/>
            <a:ext cx="2209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26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17440" y="5613251"/>
            <a:ext cx="5904656" cy="954107"/>
          </a:xfrm>
          <a:prstGeom prst="rect">
            <a:avLst/>
          </a:prstGeom>
        </p:spPr>
        <p:txBody>
          <a:bodyPr wrap="square">
            <a:spAutoFit/>
          </a:bodyPr>
          <a:lstStyle/>
          <a:p>
            <a:r>
              <a:rPr lang="id-ID" sz="2800" b="1" dirty="0">
                <a:latin typeface="Arial Narrow" panose="020B0606020202030204" pitchFamily="34" charset="0"/>
              </a:rPr>
              <a:t>Ergos = work ; Nomos = laws </a:t>
            </a:r>
          </a:p>
          <a:p>
            <a:r>
              <a:rPr lang="id-ID" sz="2800" b="1" dirty="0" smtClean="0">
                <a:latin typeface="Arial Narrow" panose="020B0606020202030204" pitchFamily="34" charset="0"/>
              </a:rPr>
              <a:t>		″ the </a:t>
            </a:r>
            <a:r>
              <a:rPr lang="id-ID" sz="2800" b="1" dirty="0">
                <a:latin typeface="Arial Narrow" panose="020B0606020202030204" pitchFamily="34" charset="0"/>
              </a:rPr>
              <a:t>law  of </a:t>
            </a:r>
            <a:r>
              <a:rPr lang="id-ID" sz="2800" b="1" dirty="0" smtClean="0">
                <a:latin typeface="Arial Narrow" panose="020B0606020202030204" pitchFamily="34" charset="0"/>
              </a:rPr>
              <a:t>work″</a:t>
            </a:r>
            <a:endParaRPr lang="id-ID" sz="2800" b="1" dirty="0">
              <a:latin typeface="Arial Narrow" panose="020B0606020202030204" pitchFamily="34" charset="0"/>
            </a:endParaRPr>
          </a:p>
        </p:txBody>
      </p:sp>
      <p:sp>
        <p:nvSpPr>
          <p:cNvPr id="4" name="Rectangle 3"/>
          <p:cNvSpPr txBox="1">
            <a:spLocks noChangeArrowheads="1"/>
          </p:cNvSpPr>
          <p:nvPr/>
        </p:nvSpPr>
        <p:spPr>
          <a:xfrm>
            <a:off x="683568" y="408492"/>
            <a:ext cx="7772400" cy="489271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buFontTx/>
              <a:buNone/>
            </a:pPr>
            <a:r>
              <a:rPr lang="en-US" altLang="id-ID" sz="4000" b="1" dirty="0" smtClean="0">
                <a:latin typeface="Arial Narrow" panose="020B0606020202030204" pitchFamily="34" charset="0"/>
              </a:rPr>
              <a:t>Ergonomics</a:t>
            </a:r>
            <a:r>
              <a:rPr lang="id-ID" altLang="id-ID" sz="4000" b="1" dirty="0" smtClean="0">
                <a:latin typeface="Arial Narrow" panose="020B0606020202030204" pitchFamily="34" charset="0"/>
              </a:rPr>
              <a:t> :</a:t>
            </a:r>
            <a:endParaRPr lang="en-US" altLang="id-ID" sz="4000" b="1" dirty="0" smtClean="0">
              <a:latin typeface="Arial Narrow" panose="020B0606020202030204" pitchFamily="34" charset="0"/>
            </a:endParaRPr>
          </a:p>
          <a:p>
            <a:pPr>
              <a:lnSpc>
                <a:spcPct val="90000"/>
              </a:lnSpc>
              <a:buNone/>
            </a:pPr>
            <a:endParaRPr lang="id-ID" sz="2000" b="1" dirty="0" smtClean="0">
              <a:latin typeface="Arial Narrow" panose="020B0606020202030204" pitchFamily="34" charset="0"/>
            </a:endParaRPr>
          </a:p>
          <a:p>
            <a:pPr>
              <a:lnSpc>
                <a:spcPct val="90000"/>
              </a:lnSpc>
              <a:buNone/>
            </a:pPr>
            <a:r>
              <a:rPr lang="id-ID" sz="2800" b="1" dirty="0" smtClean="0">
                <a:latin typeface="Arial Narrow" panose="020B0606020202030204" pitchFamily="34" charset="0"/>
              </a:rPr>
              <a:t>♦ 	″ </a:t>
            </a:r>
            <a:r>
              <a:rPr lang="id-ID" sz="2800" b="1" dirty="0">
                <a:latin typeface="Arial Narrow" panose="020B0606020202030204" pitchFamily="34" charset="0"/>
              </a:rPr>
              <a:t>the law  of work″</a:t>
            </a:r>
          </a:p>
          <a:p>
            <a:pPr>
              <a:lnSpc>
                <a:spcPct val="90000"/>
              </a:lnSpc>
              <a:buFontTx/>
              <a:buNone/>
            </a:pPr>
            <a:endParaRPr lang="en-US" altLang="id-ID" sz="1000" b="1" dirty="0" smtClean="0">
              <a:latin typeface="Arial Narrow" panose="020B0606020202030204" pitchFamily="34" charset="0"/>
            </a:endParaRPr>
          </a:p>
          <a:p>
            <a:pPr marL="0" indent="0" defTabSz="441325">
              <a:lnSpc>
                <a:spcPct val="90000"/>
              </a:lnSpc>
              <a:buNone/>
            </a:pPr>
            <a:r>
              <a:rPr lang="en-US" altLang="id-ID" sz="2800" b="1" dirty="0" smtClean="0">
                <a:latin typeface="Arial Narrow" panose="020B0606020202030204" pitchFamily="34" charset="0"/>
              </a:rPr>
              <a:t>♦</a:t>
            </a:r>
            <a:r>
              <a:rPr lang="id-ID" altLang="id-ID" sz="2800" b="1" dirty="0" smtClean="0">
                <a:latin typeface="Arial Narrow" panose="020B0606020202030204" pitchFamily="34" charset="0"/>
              </a:rPr>
              <a:t> 	</a:t>
            </a:r>
            <a:r>
              <a:rPr lang="en-US" altLang="id-ID" sz="2800" b="1" dirty="0" smtClean="0">
                <a:latin typeface="Arial Narrow" panose="020B0606020202030204" pitchFamily="34" charset="0"/>
              </a:rPr>
              <a:t>Designing jobs, equipment, and work tasks to fit </a:t>
            </a:r>
            <a:r>
              <a:rPr lang="id-ID" altLang="id-ID" sz="2800" b="1" dirty="0" smtClean="0">
                <a:latin typeface="Arial Narrow" panose="020B0606020202030204" pitchFamily="34" charset="0"/>
              </a:rPr>
              <a:t>	</a:t>
            </a:r>
            <a:r>
              <a:rPr lang="en-US" altLang="id-ID" sz="2800" b="1" dirty="0" smtClean="0">
                <a:latin typeface="Arial Narrow" panose="020B0606020202030204" pitchFamily="34" charset="0"/>
              </a:rPr>
              <a:t>human physical characteristics and energy </a:t>
            </a:r>
            <a:r>
              <a:rPr lang="id-ID" altLang="id-ID" sz="2800" b="1" dirty="0" smtClean="0">
                <a:latin typeface="Arial Narrow" panose="020B0606020202030204" pitchFamily="34" charset="0"/>
              </a:rPr>
              <a:t>	</a:t>
            </a:r>
            <a:r>
              <a:rPr lang="en-US" altLang="id-ID" sz="2800" b="1" dirty="0" smtClean="0">
                <a:latin typeface="Arial Narrow" panose="020B0606020202030204" pitchFamily="34" charset="0"/>
              </a:rPr>
              <a:t>limitations</a:t>
            </a:r>
            <a:endParaRPr lang="id-ID" altLang="id-ID" sz="2800" b="1" dirty="0" smtClean="0">
              <a:latin typeface="Arial Narrow" panose="020B0606020202030204" pitchFamily="34" charset="0"/>
            </a:endParaRPr>
          </a:p>
          <a:p>
            <a:pPr marL="0" indent="0">
              <a:lnSpc>
                <a:spcPct val="90000"/>
              </a:lnSpc>
              <a:buNone/>
            </a:pPr>
            <a:r>
              <a:rPr lang="en-US" altLang="id-ID" sz="1000" b="1" dirty="0" smtClean="0">
                <a:latin typeface="Arial Narrow" panose="020B0606020202030204" pitchFamily="34" charset="0"/>
              </a:rPr>
              <a:t> </a:t>
            </a:r>
          </a:p>
          <a:p>
            <a:pPr marL="0" indent="0" defTabSz="441325">
              <a:lnSpc>
                <a:spcPct val="90000"/>
              </a:lnSpc>
              <a:buNone/>
            </a:pPr>
            <a:r>
              <a:rPr lang="en-US" altLang="id-ID" sz="2800" b="1" dirty="0" smtClean="0">
                <a:latin typeface="Arial Narrow" panose="020B0606020202030204" pitchFamily="34" charset="0"/>
              </a:rPr>
              <a:t>♦</a:t>
            </a:r>
            <a:r>
              <a:rPr lang="id-ID" altLang="id-ID" sz="2800" b="1" dirty="0" smtClean="0">
                <a:latin typeface="Arial Narrow" panose="020B0606020202030204" pitchFamily="34" charset="0"/>
              </a:rPr>
              <a:t>	</a:t>
            </a:r>
            <a:r>
              <a:rPr lang="en-US" altLang="id-ID" sz="2800" b="1" dirty="0" smtClean="0">
                <a:latin typeface="Arial Narrow" panose="020B0606020202030204" pitchFamily="34" charset="0"/>
              </a:rPr>
              <a:t>It considers body dimensions, mobility, and the </a:t>
            </a:r>
            <a:r>
              <a:rPr lang="id-ID" altLang="id-ID" sz="2800" b="1" dirty="0" smtClean="0">
                <a:latin typeface="Arial Narrow" panose="020B0606020202030204" pitchFamily="34" charset="0"/>
              </a:rPr>
              <a:t>	</a:t>
            </a:r>
            <a:r>
              <a:rPr lang="en-US" altLang="id-ID" sz="2800" b="1" dirty="0" smtClean="0">
                <a:latin typeface="Arial Narrow" panose="020B0606020202030204" pitchFamily="34" charset="0"/>
              </a:rPr>
              <a:t>body’s stress behavior</a:t>
            </a:r>
            <a:endParaRPr lang="id-ID" altLang="id-ID" sz="2800" b="1" dirty="0" smtClean="0">
              <a:latin typeface="Arial Narrow" panose="020B0606020202030204" pitchFamily="34" charset="0"/>
            </a:endParaRPr>
          </a:p>
          <a:p>
            <a:pPr marL="0" indent="0">
              <a:lnSpc>
                <a:spcPct val="90000"/>
              </a:lnSpc>
              <a:buNone/>
            </a:pPr>
            <a:endParaRPr lang="en-US" altLang="id-ID" sz="1000" b="1" dirty="0" smtClean="0">
              <a:latin typeface="Arial Narrow" panose="020B0606020202030204" pitchFamily="34" charset="0"/>
            </a:endParaRPr>
          </a:p>
          <a:p>
            <a:pPr marL="0" indent="0" defTabSz="536575">
              <a:lnSpc>
                <a:spcPct val="90000"/>
              </a:lnSpc>
              <a:buNone/>
            </a:pPr>
            <a:r>
              <a:rPr lang="en-US" altLang="id-ID" sz="2800" b="1" dirty="0" smtClean="0">
                <a:latin typeface="Arial Narrow" panose="020B0606020202030204" pitchFamily="34" charset="0"/>
              </a:rPr>
              <a:t>♦</a:t>
            </a:r>
            <a:r>
              <a:rPr lang="id-ID" altLang="id-ID" sz="2800" b="1" dirty="0" smtClean="0">
                <a:latin typeface="Arial Narrow" panose="020B0606020202030204" pitchFamily="34" charset="0"/>
              </a:rPr>
              <a:t>	</a:t>
            </a:r>
            <a:r>
              <a:rPr lang="en-US" altLang="id-ID" sz="2800" b="1" dirty="0" smtClean="0">
                <a:latin typeface="Arial Narrow" panose="020B0606020202030204" pitchFamily="34" charset="0"/>
              </a:rPr>
              <a:t>″</a:t>
            </a:r>
            <a:r>
              <a:rPr lang="id-ID" altLang="id-ID" sz="2800" b="1" dirty="0" smtClean="0">
                <a:latin typeface="Arial Narrow" panose="020B0606020202030204" pitchFamily="34" charset="0"/>
              </a:rPr>
              <a:t> </a:t>
            </a:r>
            <a:r>
              <a:rPr lang="en-US" altLang="id-ID" sz="2800" b="1" dirty="0" smtClean="0">
                <a:latin typeface="Arial Narrow" panose="020B0606020202030204" pitchFamily="34" charset="0"/>
              </a:rPr>
              <a:t>Make the work fit the person, not the person fit </a:t>
            </a:r>
            <a:r>
              <a:rPr lang="id-ID" altLang="id-ID" sz="2800" b="1" dirty="0" smtClean="0">
                <a:latin typeface="Arial Narrow" panose="020B0606020202030204" pitchFamily="34" charset="0"/>
              </a:rPr>
              <a:t>	</a:t>
            </a:r>
            <a:r>
              <a:rPr lang="en-US" altLang="id-ID" sz="2800" b="1" dirty="0" smtClean="0">
                <a:latin typeface="Arial Narrow" panose="020B0606020202030204" pitchFamily="34" charset="0"/>
              </a:rPr>
              <a:t>the work″</a:t>
            </a:r>
            <a:endParaRPr lang="en-US" altLang="id-ID" sz="2800" b="1" dirty="0">
              <a:latin typeface="Arial Narrow" panose="020B0606020202030204" pitchFamily="34" charset="0"/>
            </a:endParaRPr>
          </a:p>
        </p:txBody>
      </p:sp>
      <p:cxnSp>
        <p:nvCxnSpPr>
          <p:cNvPr id="6" name="Straight Arrow Connector 5"/>
          <p:cNvCxnSpPr/>
          <p:nvPr/>
        </p:nvCxnSpPr>
        <p:spPr>
          <a:xfrm>
            <a:off x="2307023" y="6333331"/>
            <a:ext cx="936104"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0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 calcmode="lin" valueType="num">
                                      <p:cBhvr additive="base">
                                        <p:cTn id="25"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 calcmode="lin" valueType="num">
                                      <p:cBhvr additive="base">
                                        <p:cTn id="37" dur="500" fill="hold"/>
                                        <p:tgtEl>
                                          <p:spTgt spid="4">
                                            <p:txEl>
                                              <p:pRg st="8" end="8"/>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02811" y="694997"/>
            <a:ext cx="7772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4000" b="1" dirty="0" smtClean="0">
                <a:latin typeface="Arial Narrow" panose="020B0606020202030204" pitchFamily="34" charset="0"/>
              </a:rPr>
              <a:t>POWER ZONE</a:t>
            </a:r>
            <a:endParaRPr lang="en-US" altLang="id-ID" sz="4000" b="1" dirty="0">
              <a:latin typeface="Arial Narrow" panose="020B0606020202030204" pitchFamily="34" charset="0"/>
            </a:endParaRPr>
          </a:p>
        </p:txBody>
      </p:sp>
      <p:pic>
        <p:nvPicPr>
          <p:cNvPr id="3" name="Picture 4" descr="pg10PowerZ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444031"/>
            <a:ext cx="6577012"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058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pg24pic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3136900"/>
            <a:ext cx="4953000" cy="3721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pg24pi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9" y="1772816"/>
            <a:ext cx="4953000" cy="3714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a:xfrm>
            <a:off x="702811" y="694997"/>
            <a:ext cx="7772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4000" b="1" dirty="0" smtClean="0">
                <a:latin typeface="Arial Narrow" panose="020B0606020202030204" pitchFamily="34" charset="0"/>
              </a:rPr>
              <a:t>POWER ZONE</a:t>
            </a:r>
            <a:endParaRPr lang="en-US" altLang="id-ID" sz="4000" b="1" dirty="0">
              <a:latin typeface="Arial Narrow" panose="020B0606020202030204" pitchFamily="34" charset="0"/>
            </a:endParaRPr>
          </a:p>
        </p:txBody>
      </p:sp>
    </p:spTree>
    <p:extLst>
      <p:ext uri="{BB962C8B-B14F-4D97-AF65-F5344CB8AC3E}">
        <p14:creationId xmlns:p14="http://schemas.microsoft.com/office/powerpoint/2010/main" val="3351084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1763688" y="476672"/>
            <a:ext cx="5759624" cy="936650"/>
          </a:xfrm>
          <a:prstGeom prst="rect">
            <a:avLst/>
          </a:prstGeom>
          <a:noFill/>
          <a:ln/>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4000" b="1" dirty="0" smtClean="0">
                <a:latin typeface="Arial Narrow" panose="020B0606020202030204" pitchFamily="34" charset="0"/>
              </a:rPr>
              <a:t>SLIDE the LOAD</a:t>
            </a:r>
            <a:endParaRPr lang="en-US" altLang="id-ID" sz="4000" b="1" dirty="0">
              <a:latin typeface="Arial Narrow" panose="020B0606020202030204" pitchFamily="34" charset="0"/>
            </a:endParaRPr>
          </a:p>
        </p:txBody>
      </p:sp>
      <p:pic>
        <p:nvPicPr>
          <p:cNvPr id="8" name="Picture 4" descr="pg21pic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76400"/>
            <a:ext cx="6019800" cy="49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3195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26"/>
          <p:cNvSpPr txBox="1">
            <a:spLocks noChangeArrowheads="1"/>
          </p:cNvSpPr>
          <p:nvPr/>
        </p:nvSpPr>
        <p:spPr>
          <a:xfrm>
            <a:off x="685800" y="228600"/>
            <a:ext cx="7772400" cy="990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4000" b="1" dirty="0" smtClean="0">
                <a:latin typeface="Arial Narrow" panose="020B0606020202030204" pitchFamily="34" charset="0"/>
              </a:rPr>
              <a:t>WORK CLOSER </a:t>
            </a:r>
            <a:endParaRPr lang="en-US" altLang="id-ID" sz="4000" b="1" dirty="0">
              <a:latin typeface="Arial Narrow" panose="020B0606020202030204" pitchFamily="34" charset="0"/>
            </a:endParaRPr>
          </a:p>
        </p:txBody>
      </p:sp>
      <p:pic>
        <p:nvPicPr>
          <p:cNvPr id="7" name="Picture 1028" descr="pg22pic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43300"/>
            <a:ext cx="44196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29" descr="pg22pi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314450"/>
            <a:ext cx="4953000"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382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9041" y="0"/>
            <a:ext cx="9144000" cy="1066800"/>
          </a:xfrm>
          <a:prstGeom prst="rect">
            <a:avLst/>
          </a:prstGeom>
          <a:noFill/>
          <a:ln/>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4000" dirty="0" smtClean="0">
                <a:latin typeface="Arial Narrow" panose="020B0606020202030204" pitchFamily="34" charset="0"/>
              </a:rPr>
              <a:t>     </a:t>
            </a:r>
            <a:r>
              <a:rPr lang="en-US" altLang="id-ID" sz="4000" b="1" dirty="0" smtClean="0">
                <a:latin typeface="Arial Narrow" panose="020B0606020202030204" pitchFamily="34" charset="0"/>
              </a:rPr>
              <a:t>AVOID AWKWARD POSTURES</a:t>
            </a:r>
            <a:endParaRPr lang="en-US" altLang="id-ID" sz="4000" b="1" dirty="0">
              <a:latin typeface="Arial Narrow" panose="020B0606020202030204" pitchFamily="34" charset="0"/>
            </a:endParaRPr>
          </a:p>
        </p:txBody>
      </p:sp>
      <p:pic>
        <p:nvPicPr>
          <p:cNvPr id="3" name="Picture 4" descr="pg23pic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868062"/>
            <a:ext cx="2429991" cy="32399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pg23pi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836712"/>
            <a:ext cx="2429991" cy="32399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g23pic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1039" y="4365104"/>
            <a:ext cx="3044959" cy="22837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pg23pic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4365103"/>
            <a:ext cx="3044959" cy="22837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pg23pic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2593" y="1299924"/>
            <a:ext cx="3168352"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538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64901" y="188640"/>
            <a:ext cx="7772400" cy="12954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4000" b="1" dirty="0" smtClean="0">
                <a:latin typeface="Arial Narrow" panose="020B0606020202030204" pitchFamily="34" charset="0"/>
              </a:rPr>
              <a:t>TILT</a:t>
            </a:r>
            <a:endParaRPr lang="en-US" altLang="id-ID" sz="4000" b="1" dirty="0">
              <a:latin typeface="Arial Narrow" panose="020B0606020202030204" pitchFamily="34" charset="0"/>
            </a:endParaRPr>
          </a:p>
        </p:txBody>
      </p:sp>
      <p:pic>
        <p:nvPicPr>
          <p:cNvPr id="3" name="Picture 4" descr="pg25pic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068" y="1323975"/>
            <a:ext cx="4648200" cy="34861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pg25pic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636912"/>
            <a:ext cx="379095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202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11560" y="260648"/>
            <a:ext cx="7772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4000" b="1" dirty="0" smtClean="0">
                <a:latin typeface="Arial Narrow" panose="020B0606020202030204" pitchFamily="34" charset="0"/>
              </a:rPr>
              <a:t>ALTERNATIVES TO MANUAL HANDLING</a:t>
            </a:r>
            <a:endParaRPr lang="en-US" altLang="id-ID" sz="4000" b="1" dirty="0">
              <a:latin typeface="Arial Narrow" panose="020B0606020202030204" pitchFamily="34" charset="0"/>
            </a:endParaRPr>
          </a:p>
        </p:txBody>
      </p:sp>
      <p:sp>
        <p:nvSpPr>
          <p:cNvPr id="3" name="Rectangle 3"/>
          <p:cNvSpPr txBox="1">
            <a:spLocks noChangeArrowheads="1"/>
          </p:cNvSpPr>
          <p:nvPr/>
        </p:nvSpPr>
        <p:spPr>
          <a:xfrm>
            <a:off x="2555776" y="2212428"/>
            <a:ext cx="5828184" cy="38862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id-ID" b="1" dirty="0" smtClean="0">
                <a:latin typeface="Arial Narrow" panose="020B0606020202030204" pitchFamily="34" charset="0"/>
              </a:rPr>
              <a:t>USE EQUIPMENT</a:t>
            </a:r>
          </a:p>
          <a:p>
            <a:pPr lvl="1"/>
            <a:r>
              <a:rPr lang="en-US" altLang="id-ID" sz="3200" b="1" dirty="0" smtClean="0">
                <a:latin typeface="Arial Narrow" panose="020B0606020202030204" pitchFamily="34" charset="0"/>
              </a:rPr>
              <a:t>NON-POWERED</a:t>
            </a:r>
          </a:p>
          <a:p>
            <a:pPr lvl="1"/>
            <a:r>
              <a:rPr lang="en-US" altLang="id-ID" sz="3200" b="1" dirty="0" smtClean="0">
                <a:latin typeface="Arial Narrow" panose="020B0606020202030204" pitchFamily="34" charset="0"/>
              </a:rPr>
              <a:t>POWERED</a:t>
            </a:r>
            <a:endParaRPr lang="en-US" altLang="id-ID" sz="3200" b="1" dirty="0">
              <a:latin typeface="Arial Narrow" panose="020B0606020202030204" pitchFamily="34" charset="0"/>
            </a:endParaRPr>
          </a:p>
        </p:txBody>
      </p:sp>
      <p:sp>
        <p:nvSpPr>
          <p:cNvPr id="4" name="TextBox 3"/>
          <p:cNvSpPr txBox="1"/>
          <p:nvPr/>
        </p:nvSpPr>
        <p:spPr>
          <a:xfrm>
            <a:off x="2522483" y="4715852"/>
            <a:ext cx="3474028" cy="369332"/>
          </a:xfrm>
          <a:prstGeom prst="rect">
            <a:avLst/>
          </a:prstGeom>
          <a:noFill/>
        </p:spPr>
        <p:txBody>
          <a:bodyPr wrap="none" rtlCol="0">
            <a:spAutoFit/>
          </a:bodyPr>
          <a:lstStyle/>
          <a:p>
            <a:r>
              <a:rPr lang="id-ID" dirty="0" smtClean="0">
                <a:solidFill>
                  <a:srgbClr val="0000FF"/>
                </a:solidFill>
                <a:latin typeface="Arial Narrow" panose="020B0606020202030204" pitchFamily="34" charset="0"/>
              </a:rPr>
              <a:t>( See Mechanical Handling Equipment)</a:t>
            </a:r>
            <a:endParaRPr lang="id-ID" dirty="0">
              <a:solidFill>
                <a:srgbClr val="0000FF"/>
              </a:solidFill>
              <a:latin typeface="Arial Narrow" panose="020B0606020202030204" pitchFamily="34" charset="0"/>
            </a:endParaRPr>
          </a:p>
        </p:txBody>
      </p:sp>
    </p:spTree>
    <p:extLst>
      <p:ext uri="{BB962C8B-B14F-4D97-AF65-F5344CB8AC3E}">
        <p14:creationId xmlns:p14="http://schemas.microsoft.com/office/powerpoint/2010/main" val="3719348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5659" y="235387"/>
            <a:ext cx="8361584" cy="707886"/>
          </a:xfrm>
          <a:prstGeom prst="rect">
            <a:avLst/>
          </a:prstGeom>
          <a:noFill/>
        </p:spPr>
        <p:txBody>
          <a:bodyPr wrap="none" rtlCol="0">
            <a:spAutoFit/>
          </a:bodyPr>
          <a:lstStyle/>
          <a:p>
            <a:r>
              <a:rPr lang="id-ID" sz="4000" b="1" dirty="0" smtClean="0">
                <a:latin typeface="Arial Narrow" panose="020B0606020202030204" pitchFamily="34" charset="0"/>
              </a:rPr>
              <a:t>Mechanical/Material Handling Equipment</a:t>
            </a:r>
            <a:endParaRPr lang="id-ID" sz="4000" b="1" dirty="0">
              <a:latin typeface="Arial Narrow" panose="020B0606020202030204"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375621"/>
            <a:ext cx="60960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74315" y="6180166"/>
            <a:ext cx="8352928" cy="400110"/>
          </a:xfrm>
          <a:prstGeom prst="rect">
            <a:avLst/>
          </a:prstGeom>
        </p:spPr>
        <p:txBody>
          <a:bodyPr wrap="square">
            <a:spAutoFit/>
          </a:bodyPr>
          <a:lstStyle/>
          <a:p>
            <a:r>
              <a:rPr lang="en-US" sz="2000" dirty="0">
                <a:latin typeface="Arial Narrow" panose="020B0606020202030204" pitchFamily="34" charset="0"/>
              </a:rPr>
              <a:t>Manipulators making easy work of </a:t>
            </a:r>
            <a:r>
              <a:rPr lang="en-US" sz="2000" dirty="0" smtClean="0">
                <a:latin typeface="Arial Narrow" panose="020B0606020202030204" pitchFamily="34" charset="0"/>
              </a:rPr>
              <a:t>handling</a:t>
            </a:r>
            <a:r>
              <a:rPr lang="id-ID" sz="2000" dirty="0" smtClean="0">
                <a:latin typeface="Arial Narrow" panose="020B0606020202030204" pitchFamily="34" charset="0"/>
              </a:rPr>
              <a:t> </a:t>
            </a:r>
            <a:r>
              <a:rPr lang="en-US" sz="2000" dirty="0" smtClean="0">
                <a:latin typeface="Arial Narrow" panose="020B0606020202030204" pitchFamily="34" charset="0"/>
              </a:rPr>
              <a:t>cylinder </a:t>
            </a:r>
            <a:r>
              <a:rPr lang="en-US" sz="2000" dirty="0">
                <a:latin typeface="Arial Narrow" panose="020B0606020202030204" pitchFamily="34" charset="0"/>
              </a:rPr>
              <a:t>heads in a machining </a:t>
            </a:r>
            <a:r>
              <a:rPr lang="en-US" sz="2000" dirty="0" err="1" smtClean="0">
                <a:latin typeface="Arial Narrow" panose="020B0606020202030204" pitchFamily="34" charset="0"/>
              </a:rPr>
              <a:t>cen</a:t>
            </a:r>
            <a:r>
              <a:rPr lang="id-ID" sz="2000" dirty="0" smtClean="0">
                <a:latin typeface="Arial Narrow" panose="020B0606020202030204" pitchFamily="34" charset="0"/>
              </a:rPr>
              <a:t>ter</a:t>
            </a:r>
            <a:endParaRPr lang="id-ID" sz="2000" dirty="0">
              <a:latin typeface="Arial Narrow" panose="020B0606020202030204" pitchFamily="34" charset="0"/>
            </a:endParaRPr>
          </a:p>
        </p:txBody>
      </p:sp>
    </p:spTree>
    <p:extLst>
      <p:ext uri="{BB962C8B-B14F-4D97-AF65-F5344CB8AC3E}">
        <p14:creationId xmlns:p14="http://schemas.microsoft.com/office/powerpoint/2010/main" val="1442504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8505" y="116632"/>
            <a:ext cx="91440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4000" b="1" dirty="0" smtClean="0">
                <a:latin typeface="Arial Narrow" panose="020B0606020202030204" pitchFamily="34" charset="0"/>
              </a:rPr>
              <a:t>Equipment: Classification by Types </a:t>
            </a:r>
            <a:endParaRPr lang="en-US" altLang="id-ID" sz="4000" b="1" i="1" dirty="0">
              <a:latin typeface="Arial Narrow" panose="020B0606020202030204" pitchFamily="34" charset="0"/>
            </a:endParaRPr>
          </a:p>
        </p:txBody>
      </p:sp>
      <p:sp>
        <p:nvSpPr>
          <p:cNvPr id="6" name="Rectangle 3"/>
          <p:cNvSpPr txBox="1">
            <a:spLocks noChangeArrowheads="1"/>
          </p:cNvSpPr>
          <p:nvPr/>
        </p:nvSpPr>
        <p:spPr>
          <a:xfrm>
            <a:off x="0" y="1095375"/>
            <a:ext cx="9144000" cy="553402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ct val="15000"/>
              </a:spcBef>
            </a:pPr>
            <a:r>
              <a:rPr lang="en-US" altLang="id-ID" sz="2400" u="sng" dirty="0" smtClean="0">
                <a:latin typeface="Arial Narrow" panose="020B0606020202030204" pitchFamily="34" charset="0"/>
              </a:rPr>
              <a:t>Hand Trucks</a:t>
            </a:r>
            <a:r>
              <a:rPr lang="en-US" altLang="id-ID" sz="2400" dirty="0" smtClean="0">
                <a:latin typeface="Arial Narrow" panose="020B0606020202030204" pitchFamily="34" charset="0"/>
              </a:rPr>
              <a:t>: dollies, wheeled trucks for manual transport of all material. </a:t>
            </a:r>
          </a:p>
          <a:p>
            <a:pPr>
              <a:spcBef>
                <a:spcPct val="15000"/>
              </a:spcBef>
            </a:pPr>
            <a:r>
              <a:rPr lang="en-US" altLang="id-ID" sz="2400" u="sng" dirty="0" smtClean="0">
                <a:latin typeface="Arial Narrow" panose="020B0606020202030204" pitchFamily="34" charset="0"/>
              </a:rPr>
              <a:t>Powered Trucks</a:t>
            </a:r>
            <a:r>
              <a:rPr lang="en-US" altLang="id-ID" sz="2400" dirty="0" smtClean="0">
                <a:latin typeface="Arial Narrow" panose="020B0606020202030204" pitchFamily="34" charset="0"/>
              </a:rPr>
              <a:t>: forklifts (powered by propane, battery or gasoline), tractor-trailer trains, and other vehicles.</a:t>
            </a:r>
          </a:p>
          <a:p>
            <a:pPr>
              <a:spcBef>
                <a:spcPct val="15000"/>
              </a:spcBef>
            </a:pPr>
            <a:r>
              <a:rPr lang="en-US" altLang="id-ID" sz="2400" u="sng" dirty="0" smtClean="0">
                <a:latin typeface="Arial Narrow" panose="020B0606020202030204" pitchFamily="34" charset="0"/>
              </a:rPr>
              <a:t>Cranes and Hoists</a:t>
            </a:r>
            <a:r>
              <a:rPr lang="en-US" altLang="id-ID" sz="2400" dirty="0" smtClean="0">
                <a:latin typeface="Arial Narrow" panose="020B0606020202030204" pitchFamily="34" charset="0"/>
              </a:rPr>
              <a:t>: specialized overhead equipment for lifting and manipulating heavy objects usually powered.</a:t>
            </a:r>
          </a:p>
          <a:p>
            <a:pPr>
              <a:spcBef>
                <a:spcPct val="15000"/>
              </a:spcBef>
            </a:pPr>
            <a:r>
              <a:rPr lang="en-US" altLang="id-ID" sz="2400" u="sng" dirty="0" smtClean="0">
                <a:latin typeface="Arial Narrow" panose="020B0606020202030204" pitchFamily="34" charset="0"/>
              </a:rPr>
              <a:t>Conveyors</a:t>
            </a:r>
            <a:r>
              <a:rPr lang="en-US" altLang="id-ID" sz="2400" dirty="0" smtClean="0">
                <a:latin typeface="Arial Narrow" panose="020B0606020202030204" pitchFamily="34" charset="0"/>
              </a:rPr>
              <a:t>: move large quantities of materials over a fixed path. Can be continuously moving or use gravity. </a:t>
            </a:r>
          </a:p>
          <a:p>
            <a:pPr>
              <a:spcBef>
                <a:spcPct val="15000"/>
              </a:spcBef>
            </a:pPr>
            <a:r>
              <a:rPr lang="en-US" altLang="id-ID" sz="2400" u="sng" dirty="0" smtClean="0">
                <a:latin typeface="Arial Narrow" panose="020B0606020202030204" pitchFamily="34" charset="0"/>
              </a:rPr>
              <a:t>Automated Guided Vehicle Systems (AGVS)</a:t>
            </a:r>
            <a:r>
              <a:rPr lang="en-US" altLang="id-ID" sz="2400" dirty="0" smtClean="0">
                <a:latin typeface="Arial Narrow" panose="020B0606020202030204" pitchFamily="34" charset="0"/>
              </a:rPr>
              <a:t>: powered vehicles that automatically follow a fixed path.</a:t>
            </a:r>
          </a:p>
          <a:p>
            <a:pPr>
              <a:spcBef>
                <a:spcPct val="15000"/>
              </a:spcBef>
            </a:pPr>
            <a:r>
              <a:rPr lang="en-US" altLang="id-ID" sz="2400" u="sng" dirty="0" smtClean="0">
                <a:latin typeface="Arial Narrow" panose="020B0606020202030204" pitchFamily="34" charset="0"/>
              </a:rPr>
              <a:t>Automated Storage/Retrieval Systems (ASRS)</a:t>
            </a:r>
            <a:r>
              <a:rPr lang="en-US" altLang="id-ID" sz="2400" dirty="0" smtClean="0">
                <a:latin typeface="Arial Narrow" panose="020B0606020202030204" pitchFamily="34" charset="0"/>
              </a:rPr>
              <a:t>: mechanized systems that automatically store and retrieve items.</a:t>
            </a:r>
          </a:p>
          <a:p>
            <a:pPr>
              <a:spcBef>
                <a:spcPct val="15000"/>
              </a:spcBef>
            </a:pPr>
            <a:r>
              <a:rPr lang="en-US" altLang="id-ID" sz="2400" dirty="0" smtClean="0">
                <a:latin typeface="Arial Narrow" panose="020B0606020202030204" pitchFamily="34" charset="0"/>
              </a:rPr>
              <a:t>Others </a:t>
            </a:r>
            <a:r>
              <a:rPr lang="en-US" altLang="id-ID" sz="2400" i="1" dirty="0" smtClean="0">
                <a:latin typeface="Arial Narrow" panose="020B0606020202030204" pitchFamily="34" charset="0"/>
              </a:rPr>
              <a:t>indexing table</a:t>
            </a:r>
            <a:r>
              <a:rPr lang="en-US" altLang="id-ID" sz="2400" dirty="0" smtClean="0">
                <a:latin typeface="Arial Narrow" panose="020B0606020202030204" pitchFamily="34" charset="0"/>
              </a:rPr>
              <a:t>, </a:t>
            </a:r>
            <a:r>
              <a:rPr lang="en-US" altLang="id-ID" sz="2400" i="1" dirty="0" smtClean="0">
                <a:latin typeface="Arial Narrow" panose="020B0606020202030204" pitchFamily="34" charset="0"/>
              </a:rPr>
              <a:t>pipelines</a:t>
            </a:r>
            <a:endParaRPr lang="en-US" altLang="id-ID" sz="2400" i="1" dirty="0">
              <a:latin typeface="Arial Narrow" panose="020B0606020202030204" pitchFamily="34" charset="0"/>
            </a:endParaRPr>
          </a:p>
        </p:txBody>
      </p:sp>
    </p:spTree>
    <p:extLst>
      <p:ext uri="{BB962C8B-B14F-4D97-AF65-F5344CB8AC3E}">
        <p14:creationId xmlns:p14="http://schemas.microsoft.com/office/powerpoint/2010/main" val="174732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3" y="890588"/>
            <a:ext cx="8791575" cy="507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1106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1600" y="908720"/>
            <a:ext cx="7704856" cy="5509200"/>
          </a:xfrm>
          <a:prstGeom prst="rect">
            <a:avLst/>
          </a:prstGeom>
        </p:spPr>
        <p:txBody>
          <a:bodyPr wrap="square">
            <a:spAutoFit/>
          </a:bodyPr>
          <a:lstStyle/>
          <a:p>
            <a:pPr marL="457200" indent="-457200">
              <a:buFont typeface="Arial" panose="020B0604020202020204" pitchFamily="34" charset="0"/>
              <a:buChar char="•"/>
            </a:pPr>
            <a:r>
              <a:rPr lang="en-US" sz="3200" b="1" dirty="0">
                <a:latin typeface="Arial Narrow" panose="020B0606020202030204" pitchFamily="34" charset="0"/>
              </a:rPr>
              <a:t>A number of factors play a role in Ergonomics; these include </a:t>
            </a:r>
            <a:r>
              <a:rPr lang="en-US" sz="3200" b="1" dirty="0" smtClean="0">
                <a:latin typeface="Arial Narrow" panose="020B0606020202030204" pitchFamily="34" charset="0"/>
              </a:rPr>
              <a:t>body</a:t>
            </a:r>
            <a:r>
              <a:rPr lang="id-ID" sz="3200" b="1" dirty="0" smtClean="0">
                <a:latin typeface="Arial Narrow" panose="020B0606020202030204" pitchFamily="34" charset="0"/>
              </a:rPr>
              <a:t> </a:t>
            </a:r>
            <a:r>
              <a:rPr lang="en-US" sz="3200" b="1" dirty="0" smtClean="0">
                <a:latin typeface="Arial Narrow" panose="020B0606020202030204" pitchFamily="34" charset="0"/>
              </a:rPr>
              <a:t>posture </a:t>
            </a:r>
            <a:r>
              <a:rPr lang="en-US" sz="3200" b="1" dirty="0">
                <a:latin typeface="Arial Narrow" panose="020B0606020202030204" pitchFamily="34" charset="0"/>
              </a:rPr>
              <a:t>and movement (sitting, standing, lifting, pulling and pushing</a:t>
            </a:r>
            <a:r>
              <a:rPr lang="en-US" sz="3200" b="1" dirty="0" smtClean="0">
                <a:latin typeface="Arial Narrow" panose="020B0606020202030204" pitchFamily="34" charset="0"/>
              </a:rPr>
              <a:t>),</a:t>
            </a:r>
            <a:r>
              <a:rPr lang="id-ID" sz="3200" b="1" dirty="0" smtClean="0">
                <a:latin typeface="Arial Narrow" panose="020B0606020202030204" pitchFamily="34" charset="0"/>
              </a:rPr>
              <a:t> </a:t>
            </a:r>
            <a:r>
              <a:rPr lang="en-US" sz="3200" b="1" dirty="0" smtClean="0">
                <a:latin typeface="Arial Narrow" panose="020B0606020202030204" pitchFamily="34" charset="0"/>
              </a:rPr>
              <a:t>and </a:t>
            </a:r>
            <a:r>
              <a:rPr lang="en-US" sz="3200" b="1" dirty="0">
                <a:latin typeface="Arial Narrow" panose="020B0606020202030204" pitchFamily="34" charset="0"/>
              </a:rPr>
              <a:t>environmental factors (noise, lighting, temperature, humidity</a:t>
            </a:r>
            <a:r>
              <a:rPr lang="en-US" sz="3200" b="1" dirty="0" smtClean="0">
                <a:latin typeface="Arial Narrow" panose="020B0606020202030204" pitchFamily="34" charset="0"/>
              </a:rPr>
              <a:t>).</a:t>
            </a:r>
            <a:r>
              <a:rPr lang="id-ID" sz="3200" b="1" dirty="0" smtClean="0">
                <a:latin typeface="Arial Narrow" panose="020B0606020202030204" pitchFamily="34" charset="0"/>
              </a:rPr>
              <a:t> (</a:t>
            </a:r>
            <a:r>
              <a:rPr lang="id-ID" sz="3200" b="1" dirty="0">
                <a:latin typeface="Arial Narrow" panose="020B0606020202030204" pitchFamily="34" charset="0"/>
              </a:rPr>
              <a:t>Dul et al 1993</a:t>
            </a:r>
            <a:r>
              <a:rPr lang="id-ID" sz="3200" b="1" dirty="0" smtClean="0">
                <a:latin typeface="Arial Narrow" panose="020B0606020202030204" pitchFamily="34" charset="0"/>
              </a:rPr>
              <a:t>).</a:t>
            </a:r>
          </a:p>
          <a:p>
            <a:endParaRPr lang="id-ID" sz="3200" b="1" dirty="0">
              <a:latin typeface="Arial Narrow" panose="020B0606020202030204" pitchFamily="34" charset="0"/>
            </a:endParaRPr>
          </a:p>
          <a:p>
            <a:pPr marL="457200" indent="-457200">
              <a:buFont typeface="Arial" panose="020B0604020202020204" pitchFamily="34" charset="0"/>
              <a:buChar char="•"/>
            </a:pPr>
            <a:r>
              <a:rPr lang="en-US" sz="3200" b="1" dirty="0">
                <a:latin typeface="Arial Narrow" panose="020B0606020202030204" pitchFamily="34" charset="0"/>
              </a:rPr>
              <a:t>The goal of Ergonomics is to provide maximum productivity </a:t>
            </a:r>
            <a:r>
              <a:rPr lang="en-US" sz="3200" b="1" dirty="0" smtClean="0">
                <a:latin typeface="Arial Narrow" panose="020B0606020202030204" pitchFamily="34" charset="0"/>
              </a:rPr>
              <a:t>with</a:t>
            </a:r>
            <a:r>
              <a:rPr lang="id-ID" sz="3200" b="1" dirty="0" smtClean="0">
                <a:latin typeface="Arial Narrow" panose="020B0606020202030204" pitchFamily="34" charset="0"/>
              </a:rPr>
              <a:t> </a:t>
            </a:r>
            <a:r>
              <a:rPr lang="en-US" sz="3200" b="1" dirty="0" smtClean="0">
                <a:latin typeface="Arial Narrow" panose="020B0606020202030204" pitchFamily="34" charset="0"/>
              </a:rPr>
              <a:t>minimal </a:t>
            </a:r>
            <a:r>
              <a:rPr lang="en-US" sz="3200" b="1" dirty="0">
                <a:latin typeface="Arial Narrow" panose="020B0606020202030204" pitchFamily="34" charset="0"/>
              </a:rPr>
              <a:t>cost; in this context cost is expressed as the physiological </a:t>
            </a:r>
            <a:r>
              <a:rPr lang="en-US" sz="3200" b="1" dirty="0" smtClean="0">
                <a:latin typeface="Arial Narrow" panose="020B0606020202030204" pitchFamily="34" charset="0"/>
              </a:rPr>
              <a:t>or</a:t>
            </a:r>
            <a:r>
              <a:rPr lang="id-ID" sz="3200" b="1" dirty="0" smtClean="0">
                <a:latin typeface="Arial Narrow" panose="020B0606020202030204" pitchFamily="34" charset="0"/>
              </a:rPr>
              <a:t> </a:t>
            </a:r>
            <a:r>
              <a:rPr lang="en-US" sz="3200" b="1" dirty="0" smtClean="0">
                <a:latin typeface="Arial Narrow" panose="020B0606020202030204" pitchFamily="34" charset="0"/>
              </a:rPr>
              <a:t>health </a:t>
            </a:r>
            <a:r>
              <a:rPr lang="en-US" sz="3200" b="1" dirty="0">
                <a:latin typeface="Arial Narrow" panose="020B0606020202030204" pitchFamily="34" charset="0"/>
              </a:rPr>
              <a:t>cost to the worker</a:t>
            </a:r>
            <a:endParaRPr lang="id-ID" sz="3200" b="1" dirty="0">
              <a:latin typeface="Arial Narrow" panose="020B0606020202030204" pitchFamily="34" charset="0"/>
            </a:endParaRPr>
          </a:p>
        </p:txBody>
      </p:sp>
    </p:spTree>
    <p:extLst>
      <p:ext uri="{BB962C8B-B14F-4D97-AF65-F5344CB8AC3E}">
        <p14:creationId xmlns:p14="http://schemas.microsoft.com/office/powerpoint/2010/main" val="13959391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39" y="92162"/>
            <a:ext cx="8568951" cy="6730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3"/>
          <p:cNvGraphicFramePr>
            <a:graphicFrameLocks noChangeAspect="1"/>
          </p:cNvGraphicFramePr>
          <p:nvPr>
            <p:extLst/>
          </p:nvPr>
        </p:nvGraphicFramePr>
        <p:xfrm>
          <a:off x="3657600" y="6324600"/>
          <a:ext cx="2130425" cy="303213"/>
        </p:xfrm>
        <a:graphic>
          <a:graphicData uri="http://schemas.openxmlformats.org/presentationml/2006/ole">
            <mc:AlternateContent xmlns:mc="http://schemas.openxmlformats.org/markup-compatibility/2006">
              <mc:Choice xmlns:v="urn:schemas-microsoft-com:vml" Requires="v">
                <p:oleObj spid="_x0000_s1029" name="Visio" r:id="rId4" imgW="2130933" imgH="302865" progId="Visio.Drawing.11">
                  <p:link updateAutomatic="1"/>
                </p:oleObj>
              </mc:Choice>
              <mc:Fallback>
                <p:oleObj name="Visio" r:id="rId4" imgW="2130933" imgH="302865" progId="Visio.Drawing.11">
                  <p:link updateAutomatic="1"/>
                  <p:pic>
                    <p:nvPicPr>
                      <p:cNvPr id="0" name=""/>
                      <p:cNvPicPr/>
                      <p:nvPr/>
                    </p:nvPicPr>
                    <p:blipFill>
                      <a:blip r:embed="rId5"/>
                      <a:stretch>
                        <a:fillRect/>
                      </a:stretch>
                    </p:blipFill>
                    <p:spPr>
                      <a:xfrm>
                        <a:off x="3657600" y="6324600"/>
                        <a:ext cx="2130425" cy="303213"/>
                      </a:xfrm>
                      <a:prstGeom prst="rect">
                        <a:avLst/>
                      </a:prstGeom>
                    </p:spPr>
                  </p:pic>
                </p:oleObj>
              </mc:Fallback>
            </mc:AlternateContent>
          </a:graphicData>
        </a:graphic>
      </p:graphicFrame>
    </p:spTree>
    <p:extLst>
      <p:ext uri="{BB962C8B-B14F-4D97-AF65-F5344CB8AC3E}">
        <p14:creationId xmlns:p14="http://schemas.microsoft.com/office/powerpoint/2010/main" val="3353682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Object 1"/>
          <p:cNvGraphicFramePr>
            <a:graphicFrameLocks noChangeAspect="1"/>
          </p:cNvGraphicFramePr>
          <p:nvPr>
            <p:extLst/>
          </p:nvPr>
        </p:nvGraphicFramePr>
        <p:xfrm>
          <a:off x="3506788" y="5821363"/>
          <a:ext cx="2130425" cy="303212"/>
        </p:xfrm>
        <a:graphic>
          <a:graphicData uri="http://schemas.openxmlformats.org/presentationml/2006/ole">
            <mc:AlternateContent xmlns:mc="http://schemas.openxmlformats.org/markup-compatibility/2006">
              <mc:Choice xmlns:v="urn:schemas-microsoft-com:vml" Requires="v">
                <p:oleObj spid="_x0000_s2053" name="Visio" r:id="rId4" imgW="2130933" imgH="302865" progId="Visio.Drawing.11">
                  <p:link updateAutomatic="1"/>
                </p:oleObj>
              </mc:Choice>
              <mc:Fallback>
                <p:oleObj name="Visio" r:id="rId4" imgW="2130933" imgH="302865" progId="Visio.Drawing.11">
                  <p:link updateAutomatic="1"/>
                  <p:pic>
                    <p:nvPicPr>
                      <p:cNvPr id="0" name=""/>
                      <p:cNvPicPr/>
                      <p:nvPr/>
                    </p:nvPicPr>
                    <p:blipFill>
                      <a:blip r:embed="rId5"/>
                      <a:stretch>
                        <a:fillRect/>
                      </a:stretch>
                    </p:blipFill>
                    <p:spPr>
                      <a:xfrm>
                        <a:off x="3506788" y="5821363"/>
                        <a:ext cx="2130425" cy="303212"/>
                      </a:xfrm>
                      <a:prstGeom prst="rect">
                        <a:avLst/>
                      </a:prstGeom>
                    </p:spPr>
                  </p:pic>
                </p:oleObj>
              </mc:Fallback>
            </mc:AlternateContent>
          </a:graphicData>
        </a:graphic>
      </p:graphicFrame>
    </p:spTree>
    <p:extLst>
      <p:ext uri="{BB962C8B-B14F-4D97-AF65-F5344CB8AC3E}">
        <p14:creationId xmlns:p14="http://schemas.microsoft.com/office/powerpoint/2010/main" val="2471175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051"/>
          <p:cNvSpPr txBox="1">
            <a:spLocks noChangeArrowheads="1"/>
          </p:cNvSpPr>
          <p:nvPr/>
        </p:nvSpPr>
        <p:spPr>
          <a:xfrm>
            <a:off x="0" y="1628800"/>
            <a:ext cx="9144000" cy="505777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5000"/>
              </a:lnSpc>
              <a:spcBef>
                <a:spcPct val="15000"/>
              </a:spcBef>
            </a:pPr>
            <a:r>
              <a:rPr lang="en-US" altLang="id-ID" sz="2600" b="1" u="sng" dirty="0" smtClean="0">
                <a:latin typeface="Arial Narrow" panose="020B0606020202030204" pitchFamily="34" charset="0"/>
              </a:rPr>
              <a:t>Roller</a:t>
            </a:r>
            <a:r>
              <a:rPr lang="en-US" altLang="id-ID" sz="2600" dirty="0" smtClean="0">
                <a:latin typeface="Arial Narrow" panose="020B0606020202030204" pitchFamily="34" charset="0"/>
              </a:rPr>
              <a:t>: a series of short tubes roll under the action of gravity or powered </a:t>
            </a:r>
            <a:r>
              <a:rPr lang="en-US" altLang="id-ID" sz="2600" i="1" dirty="0" smtClean="0">
                <a:latin typeface="Arial Narrow" panose="020B0606020202030204" pitchFamily="34" charset="0"/>
              </a:rPr>
              <a:t>( belts or chains).</a:t>
            </a:r>
            <a:r>
              <a:rPr lang="en-US" altLang="id-ID" sz="2600" dirty="0" smtClean="0">
                <a:latin typeface="Arial Narrow" panose="020B0606020202030204" pitchFamily="34" charset="0"/>
              </a:rPr>
              <a:t>  Very common.</a:t>
            </a:r>
            <a:r>
              <a:rPr lang="en-US" altLang="id-ID" sz="2700" i="1" dirty="0" smtClean="0">
                <a:latin typeface="Arial Narrow" panose="020B0606020202030204" pitchFamily="34" charset="0"/>
              </a:rPr>
              <a:t>( Skate – wheel conveyors)</a:t>
            </a:r>
          </a:p>
          <a:p>
            <a:pPr>
              <a:lnSpc>
                <a:spcPct val="95000"/>
              </a:lnSpc>
              <a:spcBef>
                <a:spcPct val="15000"/>
              </a:spcBef>
            </a:pPr>
            <a:r>
              <a:rPr lang="en-US" altLang="id-ID" sz="2600" b="1" u="sng" dirty="0" smtClean="0">
                <a:latin typeface="Arial Narrow" panose="020B0606020202030204" pitchFamily="34" charset="0"/>
              </a:rPr>
              <a:t>Belt</a:t>
            </a:r>
            <a:r>
              <a:rPr lang="en-US" altLang="id-ID" sz="2600" dirty="0" smtClean="0">
                <a:latin typeface="Arial Narrow" panose="020B0606020202030204" pitchFamily="34" charset="0"/>
              </a:rPr>
              <a:t>: a continuous belt loop driven by pulleys for moving pallets, parts or bulk materials (</a:t>
            </a:r>
            <a:r>
              <a:rPr lang="en-US" altLang="id-ID" sz="2600" i="1" dirty="0" smtClean="0">
                <a:latin typeface="Arial Narrow" panose="020B0606020202030204" pitchFamily="34" charset="0"/>
              </a:rPr>
              <a:t>troughed)</a:t>
            </a:r>
            <a:r>
              <a:rPr lang="en-US" altLang="id-ID" sz="2600" dirty="0" smtClean="0">
                <a:latin typeface="Arial Narrow" panose="020B0606020202030204" pitchFamily="34" charset="0"/>
              </a:rPr>
              <a:t>.</a:t>
            </a:r>
          </a:p>
          <a:p>
            <a:pPr>
              <a:lnSpc>
                <a:spcPct val="95000"/>
              </a:lnSpc>
              <a:spcBef>
                <a:spcPct val="15000"/>
              </a:spcBef>
            </a:pPr>
            <a:r>
              <a:rPr lang="en-US" altLang="id-ID" sz="2600" b="1" u="sng" dirty="0" smtClean="0">
                <a:latin typeface="Arial Narrow" panose="020B0606020202030204" pitchFamily="34" charset="0"/>
              </a:rPr>
              <a:t>Overhead trolley</a:t>
            </a:r>
            <a:r>
              <a:rPr lang="en-US" altLang="id-ID" sz="2600" dirty="0" smtClean="0">
                <a:latin typeface="Arial Narrow" panose="020B0606020202030204" pitchFamily="34" charset="0"/>
              </a:rPr>
              <a:t>: an endless moving cable or chain carries trolleys on overhead rails.  Hooks or baskets suspended from the trolleys to carried loads.</a:t>
            </a:r>
          </a:p>
          <a:p>
            <a:pPr>
              <a:lnSpc>
                <a:spcPct val="95000"/>
              </a:lnSpc>
              <a:spcBef>
                <a:spcPct val="15000"/>
              </a:spcBef>
            </a:pPr>
            <a:r>
              <a:rPr lang="en-US" altLang="id-ID" sz="2600" b="1" u="sng" dirty="0" smtClean="0">
                <a:latin typeface="Arial Narrow" panose="020B0606020202030204" pitchFamily="34" charset="0"/>
              </a:rPr>
              <a:t>In-floor tow line</a:t>
            </a:r>
            <a:r>
              <a:rPr lang="en-US" altLang="id-ID" sz="2600" dirty="0" smtClean="0">
                <a:latin typeface="Arial Narrow" panose="020B0606020202030204" pitchFamily="34" charset="0"/>
              </a:rPr>
              <a:t>: a moving cable or chain buried in the floor moves wheeled trailer carts along a fixed path.</a:t>
            </a:r>
          </a:p>
          <a:p>
            <a:pPr>
              <a:lnSpc>
                <a:spcPct val="95000"/>
              </a:lnSpc>
              <a:spcBef>
                <a:spcPct val="15000"/>
              </a:spcBef>
            </a:pPr>
            <a:r>
              <a:rPr lang="en-US" altLang="id-ID" sz="2600" b="1" u="sng" dirty="0" smtClean="0">
                <a:latin typeface="Arial Narrow" panose="020B0606020202030204" pitchFamily="34" charset="0"/>
              </a:rPr>
              <a:t>Cart-on-track</a:t>
            </a:r>
            <a:r>
              <a:rPr lang="en-US" altLang="id-ID" sz="2600" dirty="0" smtClean="0">
                <a:latin typeface="Arial Narrow" panose="020B0606020202030204" pitchFamily="34" charset="0"/>
              </a:rPr>
              <a:t>: individual carts ride on tracks driven by rotating tube. (</a:t>
            </a:r>
            <a:r>
              <a:rPr lang="en-US" altLang="id-ID" sz="2600" i="1" dirty="0" smtClean="0">
                <a:latin typeface="Arial Narrow" panose="020B0606020202030204" pitchFamily="34" charset="0"/>
              </a:rPr>
              <a:t>high positioning</a:t>
            </a:r>
            <a:r>
              <a:rPr lang="en-US" altLang="id-ID" sz="2600" dirty="0" smtClean="0">
                <a:latin typeface="Arial Narrow" panose="020B0606020202030204" pitchFamily="34" charset="0"/>
              </a:rPr>
              <a:t>)</a:t>
            </a:r>
            <a:endParaRPr lang="en-US" altLang="id-ID" sz="2600" dirty="0">
              <a:latin typeface="Arial Narrow" panose="020B0606020202030204" pitchFamily="34" charset="0"/>
            </a:endParaRPr>
          </a:p>
        </p:txBody>
      </p:sp>
      <p:sp>
        <p:nvSpPr>
          <p:cNvPr id="4" name="Rectangle 2050"/>
          <p:cNvSpPr txBox="1">
            <a:spLocks noChangeArrowheads="1"/>
          </p:cNvSpPr>
          <p:nvPr/>
        </p:nvSpPr>
        <p:spPr>
          <a:xfrm>
            <a:off x="723900" y="0"/>
            <a:ext cx="7772400" cy="1143000"/>
          </a:xfrm>
          <a:prstGeom prst="rect">
            <a:avLst/>
          </a:prstGeom>
          <a:ln/>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4000" b="1" dirty="0" smtClean="0">
                <a:latin typeface="Arial Narrow" panose="020B0606020202030204" pitchFamily="34" charset="0"/>
              </a:rPr>
              <a:t>Conveyor Systems:</a:t>
            </a:r>
            <a:br>
              <a:rPr lang="en-US" altLang="id-ID" sz="4000" b="1" dirty="0" smtClean="0">
                <a:latin typeface="Arial Narrow" panose="020B0606020202030204" pitchFamily="34" charset="0"/>
              </a:rPr>
            </a:br>
            <a:r>
              <a:rPr lang="en-US" altLang="id-ID" sz="4000" b="1" i="1" dirty="0" smtClean="0">
                <a:latin typeface="Arial Narrow" panose="020B0606020202030204" pitchFamily="34" charset="0"/>
              </a:rPr>
              <a:t>Types of Conveyors </a:t>
            </a:r>
            <a:endParaRPr lang="en-US" altLang="id-ID" sz="4000" b="1" dirty="0">
              <a:latin typeface="Arial Narrow" panose="020B0606020202030204" pitchFamily="34" charset="0"/>
            </a:endParaRPr>
          </a:p>
        </p:txBody>
      </p:sp>
    </p:spTree>
    <p:extLst>
      <p:ext uri="{BB962C8B-B14F-4D97-AF65-F5344CB8AC3E}">
        <p14:creationId xmlns:p14="http://schemas.microsoft.com/office/powerpoint/2010/main" val="336701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7" y="694123"/>
            <a:ext cx="8902996" cy="5805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86140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428" y="529801"/>
            <a:ext cx="4200525"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4529" y="1787101"/>
            <a:ext cx="5200650"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9055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04850" y="0"/>
            <a:ext cx="7772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4000" b="1" dirty="0" smtClean="0">
                <a:latin typeface="Arial Narrow" panose="020B0606020202030204" pitchFamily="34" charset="0"/>
              </a:rPr>
              <a:t>Automated Guided Vehicle Systems (AGVS):V</a:t>
            </a:r>
            <a:r>
              <a:rPr lang="en-US" altLang="id-ID" sz="4000" b="1" i="1" dirty="0" smtClean="0">
                <a:latin typeface="Arial Narrow" panose="020B0606020202030204" pitchFamily="34" charset="0"/>
              </a:rPr>
              <a:t>ehicle Types</a:t>
            </a:r>
            <a:endParaRPr lang="en-US" altLang="id-ID" sz="4000" b="1" i="1" dirty="0">
              <a:latin typeface="Arial Narrow" panose="020B0606020202030204" pitchFamily="34" charset="0"/>
            </a:endParaRPr>
          </a:p>
        </p:txBody>
      </p:sp>
      <p:sp>
        <p:nvSpPr>
          <p:cNvPr id="3" name="Rectangle 3"/>
          <p:cNvSpPr txBox="1">
            <a:spLocks noChangeArrowheads="1"/>
          </p:cNvSpPr>
          <p:nvPr/>
        </p:nvSpPr>
        <p:spPr>
          <a:xfrm>
            <a:off x="0" y="1403350"/>
            <a:ext cx="6280150" cy="126047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id-ID" sz="2400" u="sng" dirty="0" smtClean="0">
                <a:latin typeface="Arial Narrow" panose="020B0606020202030204" pitchFamily="34" charset="0"/>
              </a:rPr>
              <a:t>Driverless train</a:t>
            </a:r>
            <a:r>
              <a:rPr lang="en-US" altLang="id-ID" sz="2400" dirty="0" smtClean="0">
                <a:latin typeface="Arial Narrow" panose="020B0606020202030204" pitchFamily="34" charset="0"/>
              </a:rPr>
              <a:t>: a guided vehicle tows several trailers carrying heavy loads (up to 50,000 </a:t>
            </a:r>
            <a:r>
              <a:rPr lang="en-US" altLang="id-ID" sz="2400" dirty="0" err="1" smtClean="0">
                <a:latin typeface="Arial Narrow" panose="020B0606020202030204" pitchFamily="34" charset="0"/>
              </a:rPr>
              <a:t>lbs</a:t>
            </a:r>
            <a:r>
              <a:rPr lang="en-US" altLang="id-ID" sz="2400" dirty="0" smtClean="0">
                <a:latin typeface="Arial Narrow" panose="020B0606020202030204" pitchFamily="34" charset="0"/>
              </a:rPr>
              <a:t>) over long distances</a:t>
            </a:r>
            <a:r>
              <a:rPr lang="en-US" altLang="id-ID" dirty="0" smtClean="0">
                <a:latin typeface="Arial Narrow" panose="020B0606020202030204" pitchFamily="34" charset="0"/>
              </a:rPr>
              <a:t>.</a:t>
            </a:r>
            <a:endParaRPr lang="en-US" altLang="id-ID" dirty="0">
              <a:latin typeface="Arial Narrow" panose="020B0606020202030204" pitchFamily="34" charset="0"/>
            </a:endParaRPr>
          </a:p>
        </p:txBody>
      </p:sp>
      <p:sp>
        <p:nvSpPr>
          <p:cNvPr id="4" name="Rectangle 4"/>
          <p:cNvSpPr>
            <a:spLocks noChangeArrowheads="1"/>
          </p:cNvSpPr>
          <p:nvPr/>
        </p:nvSpPr>
        <p:spPr bwMode="auto">
          <a:xfrm>
            <a:off x="116496" y="4722812"/>
            <a:ext cx="5410200"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599" tIns="45048" rIns="91599" bIns="45048"/>
          <a:lstStyle/>
          <a:p>
            <a:pPr marL="268288" lvl="1" indent="-268288" eaLnBrk="0" hangingPunct="0">
              <a:lnSpc>
                <a:spcPct val="90000"/>
              </a:lnSpc>
              <a:buFontTx/>
              <a:buChar char="•"/>
            </a:pPr>
            <a:r>
              <a:rPr lang="en-US" altLang="id-ID" sz="2400" u="sng" dirty="0">
                <a:latin typeface="Arial Narrow" panose="020B0606020202030204" pitchFamily="34" charset="0"/>
              </a:rPr>
              <a:t>Unit-load carrier</a:t>
            </a:r>
            <a:r>
              <a:rPr lang="en-US" altLang="id-ID" sz="2400" dirty="0">
                <a:latin typeface="Arial Narrow" panose="020B0606020202030204" pitchFamily="34" charset="0"/>
              </a:rPr>
              <a:t>: a lighter duty (500-1000 </a:t>
            </a:r>
            <a:r>
              <a:rPr lang="en-US" altLang="id-ID" sz="2400" dirty="0" err="1">
                <a:latin typeface="Arial Narrow" panose="020B0606020202030204" pitchFamily="34" charset="0"/>
              </a:rPr>
              <a:t>lbs</a:t>
            </a:r>
            <a:r>
              <a:rPr lang="en-US" altLang="id-ID" sz="2400" dirty="0">
                <a:latin typeface="Arial Narrow" panose="020B0606020202030204" pitchFamily="34" charset="0"/>
              </a:rPr>
              <a:t>) version of the pallet truck with its own automatic load/unload mechanisms.</a:t>
            </a:r>
          </a:p>
        </p:txBody>
      </p:sp>
      <p:sp>
        <p:nvSpPr>
          <p:cNvPr id="5" name="Rectangle 5"/>
          <p:cNvSpPr>
            <a:spLocks noChangeArrowheads="1"/>
          </p:cNvSpPr>
          <p:nvPr/>
        </p:nvSpPr>
        <p:spPr bwMode="auto">
          <a:xfrm>
            <a:off x="133507" y="3059112"/>
            <a:ext cx="592455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599" tIns="45048" rIns="91599" bIns="45048"/>
          <a:lstStyle/>
          <a:p>
            <a:pPr marL="268288" lvl="1" indent="-268288" eaLnBrk="0" hangingPunct="0">
              <a:lnSpc>
                <a:spcPct val="90000"/>
              </a:lnSpc>
              <a:buFontTx/>
              <a:buChar char="•"/>
            </a:pPr>
            <a:r>
              <a:rPr lang="en-US" altLang="id-ID" sz="2400" u="sng" dirty="0">
                <a:latin typeface="Arial Narrow" panose="020B0606020202030204" pitchFamily="34" charset="0"/>
              </a:rPr>
              <a:t>Pallet truck</a:t>
            </a:r>
            <a:r>
              <a:rPr lang="en-US" altLang="id-ID" sz="2400" dirty="0">
                <a:latin typeface="Arial Narrow" panose="020B0606020202030204" pitchFamily="34" charset="0"/>
              </a:rPr>
              <a:t>: a manually loaded guided vehicle for dispatching medium-duty (</a:t>
            </a:r>
            <a:r>
              <a:rPr lang="en-US" altLang="id-ID" sz="2400" u="sng" dirty="0">
                <a:latin typeface="Arial Narrow" panose="020B0606020202030204" pitchFamily="34" charset="0"/>
              </a:rPr>
              <a:t>&lt;</a:t>
            </a:r>
            <a:r>
              <a:rPr lang="en-US" altLang="id-ID" sz="2400" dirty="0">
                <a:latin typeface="Arial Narrow" panose="020B0606020202030204" pitchFamily="34" charset="0"/>
              </a:rPr>
              <a:t>6000 </a:t>
            </a:r>
            <a:r>
              <a:rPr lang="en-US" altLang="id-ID" sz="2400" dirty="0" err="1">
                <a:latin typeface="Arial Narrow" panose="020B0606020202030204" pitchFamily="34" charset="0"/>
              </a:rPr>
              <a:t>lbs</a:t>
            </a:r>
            <a:r>
              <a:rPr lang="en-US" altLang="id-ID" sz="2400" dirty="0">
                <a:latin typeface="Arial Narrow" panose="020B0606020202030204" pitchFamily="34" charset="0"/>
              </a:rPr>
              <a:t>) pallets along a guide path on demand. </a:t>
            </a:r>
          </a:p>
        </p:txBody>
      </p:sp>
      <p:grpSp>
        <p:nvGrpSpPr>
          <p:cNvPr id="6" name="Group 7"/>
          <p:cNvGrpSpPr>
            <a:grpSpLocks/>
          </p:cNvGrpSpPr>
          <p:nvPr/>
        </p:nvGrpSpPr>
        <p:grpSpPr bwMode="auto">
          <a:xfrm>
            <a:off x="6080125" y="1509713"/>
            <a:ext cx="2884488" cy="904875"/>
            <a:chOff x="3774" y="951"/>
            <a:chExt cx="1817" cy="570"/>
          </a:xfrm>
        </p:grpSpPr>
        <p:grpSp>
          <p:nvGrpSpPr>
            <p:cNvPr id="7" name="Group 8"/>
            <p:cNvGrpSpPr>
              <a:grpSpLocks/>
            </p:cNvGrpSpPr>
            <p:nvPr/>
          </p:nvGrpSpPr>
          <p:grpSpPr bwMode="auto">
            <a:xfrm>
              <a:off x="4297" y="951"/>
              <a:ext cx="1294" cy="570"/>
              <a:chOff x="4353" y="1031"/>
              <a:chExt cx="1294" cy="570"/>
            </a:xfrm>
          </p:grpSpPr>
          <p:pic>
            <p:nvPicPr>
              <p:cNvPr id="9" name="Picture 9" descr="t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3" y="1031"/>
                <a:ext cx="1294" cy="57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10" name="Group 10"/>
              <p:cNvGrpSpPr>
                <a:grpSpLocks/>
              </p:cNvGrpSpPr>
              <p:nvPr/>
            </p:nvGrpSpPr>
            <p:grpSpPr bwMode="auto">
              <a:xfrm>
                <a:off x="4385" y="1125"/>
                <a:ext cx="433" cy="311"/>
                <a:chOff x="4385" y="1125"/>
                <a:chExt cx="433" cy="311"/>
              </a:xfrm>
            </p:grpSpPr>
            <p:sp>
              <p:nvSpPr>
                <p:cNvPr id="11" name="Line 11"/>
                <p:cNvSpPr>
                  <a:spLocks noChangeShapeType="1"/>
                </p:cNvSpPr>
                <p:nvPr/>
              </p:nvSpPr>
              <p:spPr bwMode="auto">
                <a:xfrm>
                  <a:off x="4510" y="1133"/>
                  <a:ext cx="4" cy="303"/>
                </a:xfrm>
                <a:prstGeom prst="line">
                  <a:avLst/>
                </a:prstGeom>
                <a:noFill/>
                <a:ln w="3175">
                  <a:solidFill>
                    <a:srgbClr val="CC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2" name="Line 12"/>
                <p:cNvSpPr>
                  <a:spLocks noChangeShapeType="1"/>
                </p:cNvSpPr>
                <p:nvPr/>
              </p:nvSpPr>
              <p:spPr bwMode="auto">
                <a:xfrm>
                  <a:off x="4677" y="1125"/>
                  <a:ext cx="0" cy="307"/>
                </a:xfrm>
                <a:prstGeom prst="line">
                  <a:avLst/>
                </a:prstGeom>
                <a:noFill/>
                <a:ln w="3175">
                  <a:solidFill>
                    <a:srgbClr val="CC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3" name="Line 13"/>
                <p:cNvSpPr>
                  <a:spLocks noChangeShapeType="1"/>
                </p:cNvSpPr>
                <p:nvPr/>
              </p:nvSpPr>
              <p:spPr bwMode="auto">
                <a:xfrm rot="5400000">
                  <a:off x="4600" y="994"/>
                  <a:ext cx="0" cy="429"/>
                </a:xfrm>
                <a:prstGeom prst="line">
                  <a:avLst/>
                </a:prstGeom>
                <a:noFill/>
                <a:ln w="3175">
                  <a:solidFill>
                    <a:srgbClr val="CC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4" name="Line 14"/>
                <p:cNvSpPr>
                  <a:spLocks noChangeShapeType="1"/>
                </p:cNvSpPr>
                <p:nvPr/>
              </p:nvSpPr>
              <p:spPr bwMode="auto">
                <a:xfrm rot="5400000">
                  <a:off x="4604" y="1134"/>
                  <a:ext cx="0" cy="429"/>
                </a:xfrm>
                <a:prstGeom prst="line">
                  <a:avLst/>
                </a:prstGeom>
                <a:noFill/>
                <a:ln w="3175">
                  <a:solidFill>
                    <a:srgbClr val="CC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5" name="Rectangle 15"/>
                <p:cNvSpPr>
                  <a:spLocks noChangeArrowheads="1"/>
                </p:cNvSpPr>
                <p:nvPr/>
              </p:nvSpPr>
              <p:spPr bwMode="auto">
                <a:xfrm>
                  <a:off x="4391" y="1125"/>
                  <a:ext cx="421" cy="303"/>
                </a:xfrm>
                <a:prstGeom prst="rect">
                  <a:avLst/>
                </a:prstGeom>
                <a:noFill/>
                <a:ln w="9525">
                  <a:solidFill>
                    <a:srgbClr val="CC99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sp>
          <p:nvSpPr>
            <p:cNvPr id="8" name="Text Box 16"/>
            <p:cNvSpPr txBox="1">
              <a:spLocks noChangeArrowheads="1"/>
            </p:cNvSpPr>
            <p:nvPr/>
          </p:nvSpPr>
          <p:spPr bwMode="auto">
            <a:xfrm>
              <a:off x="3774" y="1035"/>
              <a:ext cx="532" cy="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lnSpc>
                  <a:spcPct val="90000"/>
                </a:lnSpc>
              </a:pPr>
              <a:r>
                <a:rPr lang="en-US" altLang="id-ID">
                  <a:solidFill>
                    <a:schemeClr val="bg2"/>
                  </a:solidFill>
                  <a:latin typeface="Arial" pitchFamily="34" charset="0"/>
                </a:rPr>
                <a:t>Tow </a:t>
              </a:r>
            </a:p>
            <a:p>
              <a:pPr algn="r" eaLnBrk="0" hangingPunct="0">
                <a:lnSpc>
                  <a:spcPct val="90000"/>
                </a:lnSpc>
              </a:pPr>
              <a:r>
                <a:rPr lang="en-US" altLang="id-ID">
                  <a:solidFill>
                    <a:schemeClr val="bg2"/>
                  </a:solidFill>
                  <a:latin typeface="Arial" pitchFamily="34" charset="0"/>
                </a:rPr>
                <a:t>train</a:t>
              </a:r>
              <a:endParaRPr lang="en-US" altLang="id-ID">
                <a:latin typeface="Arial" pitchFamily="34" charset="0"/>
              </a:endParaRPr>
            </a:p>
          </p:txBody>
        </p:sp>
      </p:grpSp>
      <p:grpSp>
        <p:nvGrpSpPr>
          <p:cNvPr id="16" name="Group 17"/>
          <p:cNvGrpSpPr>
            <a:grpSpLocks/>
          </p:cNvGrpSpPr>
          <p:nvPr/>
        </p:nvGrpSpPr>
        <p:grpSpPr bwMode="auto">
          <a:xfrm>
            <a:off x="5850511" y="3239577"/>
            <a:ext cx="2994025" cy="1014412"/>
            <a:chOff x="3704" y="1623"/>
            <a:chExt cx="1886" cy="639"/>
          </a:xfrm>
        </p:grpSpPr>
        <p:grpSp>
          <p:nvGrpSpPr>
            <p:cNvPr id="17" name="Group 18"/>
            <p:cNvGrpSpPr>
              <a:grpSpLocks/>
            </p:cNvGrpSpPr>
            <p:nvPr/>
          </p:nvGrpSpPr>
          <p:grpSpPr bwMode="auto">
            <a:xfrm>
              <a:off x="4298" y="1623"/>
              <a:ext cx="1292" cy="639"/>
              <a:chOff x="3151" y="1868"/>
              <a:chExt cx="1268" cy="639"/>
            </a:xfrm>
          </p:grpSpPr>
          <p:pic>
            <p:nvPicPr>
              <p:cNvPr id="19" name="Picture 19" descr="Pall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1" y="1868"/>
                <a:ext cx="1268" cy="63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20" name="Group 20"/>
              <p:cNvGrpSpPr>
                <a:grpSpLocks/>
              </p:cNvGrpSpPr>
              <p:nvPr/>
            </p:nvGrpSpPr>
            <p:grpSpPr bwMode="auto">
              <a:xfrm>
                <a:off x="3285" y="2113"/>
                <a:ext cx="203" cy="259"/>
                <a:chOff x="3285" y="2113"/>
                <a:chExt cx="203" cy="259"/>
              </a:xfrm>
            </p:grpSpPr>
            <p:sp>
              <p:nvSpPr>
                <p:cNvPr id="28" name="Line 21"/>
                <p:cNvSpPr>
                  <a:spLocks noChangeShapeType="1"/>
                </p:cNvSpPr>
                <p:nvPr/>
              </p:nvSpPr>
              <p:spPr bwMode="auto">
                <a:xfrm rot="5400000">
                  <a:off x="3385" y="2090"/>
                  <a:ext cx="0" cy="199"/>
                </a:xfrm>
                <a:prstGeom prst="line">
                  <a:avLst/>
                </a:prstGeom>
                <a:noFill/>
                <a:ln w="3175">
                  <a:solidFill>
                    <a:srgbClr val="CC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29" name="Line 22"/>
                <p:cNvSpPr>
                  <a:spLocks noChangeShapeType="1"/>
                </p:cNvSpPr>
                <p:nvPr/>
              </p:nvSpPr>
              <p:spPr bwMode="auto">
                <a:xfrm rot="5400000">
                  <a:off x="3385" y="2192"/>
                  <a:ext cx="0" cy="199"/>
                </a:xfrm>
                <a:prstGeom prst="line">
                  <a:avLst/>
                </a:prstGeom>
                <a:noFill/>
                <a:ln w="3175">
                  <a:solidFill>
                    <a:srgbClr val="CC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nvGrpSpPr>
                <p:cNvPr id="30" name="Group 23"/>
                <p:cNvGrpSpPr>
                  <a:grpSpLocks/>
                </p:cNvGrpSpPr>
                <p:nvPr/>
              </p:nvGrpSpPr>
              <p:grpSpPr bwMode="auto">
                <a:xfrm>
                  <a:off x="3289" y="2113"/>
                  <a:ext cx="199" cy="259"/>
                  <a:chOff x="4584" y="2173"/>
                  <a:chExt cx="160" cy="283"/>
                </a:xfrm>
              </p:grpSpPr>
              <p:sp>
                <p:nvSpPr>
                  <p:cNvPr id="31" name="Line 24"/>
                  <p:cNvSpPr>
                    <a:spLocks noChangeShapeType="1"/>
                  </p:cNvSpPr>
                  <p:nvPr/>
                </p:nvSpPr>
                <p:spPr bwMode="auto">
                  <a:xfrm>
                    <a:off x="4664" y="2181"/>
                    <a:ext cx="0" cy="275"/>
                  </a:xfrm>
                  <a:prstGeom prst="line">
                    <a:avLst/>
                  </a:prstGeom>
                  <a:noFill/>
                  <a:ln w="3175">
                    <a:solidFill>
                      <a:srgbClr val="CC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32" name="Line 25"/>
                  <p:cNvSpPr>
                    <a:spLocks noChangeShapeType="1"/>
                  </p:cNvSpPr>
                  <p:nvPr/>
                </p:nvSpPr>
                <p:spPr bwMode="auto">
                  <a:xfrm>
                    <a:off x="4744" y="2181"/>
                    <a:ext cx="0" cy="275"/>
                  </a:xfrm>
                  <a:prstGeom prst="line">
                    <a:avLst/>
                  </a:prstGeom>
                  <a:noFill/>
                  <a:ln w="3175">
                    <a:solidFill>
                      <a:srgbClr val="CC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33" name="Rectangle 26"/>
                  <p:cNvSpPr>
                    <a:spLocks noChangeArrowheads="1"/>
                  </p:cNvSpPr>
                  <p:nvPr/>
                </p:nvSpPr>
                <p:spPr bwMode="auto">
                  <a:xfrm>
                    <a:off x="4584" y="2173"/>
                    <a:ext cx="160" cy="275"/>
                  </a:xfrm>
                  <a:prstGeom prst="rect">
                    <a:avLst/>
                  </a:prstGeom>
                  <a:noFill/>
                  <a:ln w="9525">
                    <a:solidFill>
                      <a:srgbClr val="CC99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grpSp>
            <p:nvGrpSpPr>
              <p:cNvPr id="21" name="Group 27"/>
              <p:cNvGrpSpPr>
                <a:grpSpLocks/>
              </p:cNvGrpSpPr>
              <p:nvPr/>
            </p:nvGrpSpPr>
            <p:grpSpPr bwMode="auto">
              <a:xfrm>
                <a:off x="3513" y="2117"/>
                <a:ext cx="203" cy="259"/>
                <a:chOff x="3285" y="2113"/>
                <a:chExt cx="203" cy="259"/>
              </a:xfrm>
            </p:grpSpPr>
            <p:sp>
              <p:nvSpPr>
                <p:cNvPr id="22" name="Line 28"/>
                <p:cNvSpPr>
                  <a:spLocks noChangeShapeType="1"/>
                </p:cNvSpPr>
                <p:nvPr/>
              </p:nvSpPr>
              <p:spPr bwMode="auto">
                <a:xfrm rot="5400000">
                  <a:off x="3385" y="2090"/>
                  <a:ext cx="0" cy="199"/>
                </a:xfrm>
                <a:prstGeom prst="line">
                  <a:avLst/>
                </a:prstGeom>
                <a:noFill/>
                <a:ln w="3175">
                  <a:solidFill>
                    <a:srgbClr val="CC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23" name="Line 29"/>
                <p:cNvSpPr>
                  <a:spLocks noChangeShapeType="1"/>
                </p:cNvSpPr>
                <p:nvPr/>
              </p:nvSpPr>
              <p:spPr bwMode="auto">
                <a:xfrm rot="5400000">
                  <a:off x="3385" y="2192"/>
                  <a:ext cx="0" cy="199"/>
                </a:xfrm>
                <a:prstGeom prst="line">
                  <a:avLst/>
                </a:prstGeom>
                <a:noFill/>
                <a:ln w="3175">
                  <a:solidFill>
                    <a:srgbClr val="CC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nvGrpSpPr>
                <p:cNvPr id="24" name="Group 30"/>
                <p:cNvGrpSpPr>
                  <a:grpSpLocks/>
                </p:cNvGrpSpPr>
                <p:nvPr/>
              </p:nvGrpSpPr>
              <p:grpSpPr bwMode="auto">
                <a:xfrm>
                  <a:off x="3289" y="2113"/>
                  <a:ext cx="199" cy="259"/>
                  <a:chOff x="4584" y="2173"/>
                  <a:chExt cx="160" cy="283"/>
                </a:xfrm>
              </p:grpSpPr>
              <p:sp>
                <p:nvSpPr>
                  <p:cNvPr id="25" name="Line 31"/>
                  <p:cNvSpPr>
                    <a:spLocks noChangeShapeType="1"/>
                  </p:cNvSpPr>
                  <p:nvPr/>
                </p:nvSpPr>
                <p:spPr bwMode="auto">
                  <a:xfrm>
                    <a:off x="4664" y="2181"/>
                    <a:ext cx="0" cy="275"/>
                  </a:xfrm>
                  <a:prstGeom prst="line">
                    <a:avLst/>
                  </a:prstGeom>
                  <a:noFill/>
                  <a:ln w="3175">
                    <a:solidFill>
                      <a:srgbClr val="CC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26" name="Line 32"/>
                  <p:cNvSpPr>
                    <a:spLocks noChangeShapeType="1"/>
                  </p:cNvSpPr>
                  <p:nvPr/>
                </p:nvSpPr>
                <p:spPr bwMode="auto">
                  <a:xfrm>
                    <a:off x="4744" y="2181"/>
                    <a:ext cx="0" cy="275"/>
                  </a:xfrm>
                  <a:prstGeom prst="line">
                    <a:avLst/>
                  </a:prstGeom>
                  <a:noFill/>
                  <a:ln w="3175">
                    <a:solidFill>
                      <a:srgbClr val="CC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27" name="Rectangle 33"/>
                  <p:cNvSpPr>
                    <a:spLocks noChangeArrowheads="1"/>
                  </p:cNvSpPr>
                  <p:nvPr/>
                </p:nvSpPr>
                <p:spPr bwMode="auto">
                  <a:xfrm>
                    <a:off x="4584" y="2173"/>
                    <a:ext cx="160" cy="275"/>
                  </a:xfrm>
                  <a:prstGeom prst="rect">
                    <a:avLst/>
                  </a:prstGeom>
                  <a:noFill/>
                  <a:ln w="9525">
                    <a:solidFill>
                      <a:srgbClr val="CC99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grpSp>
        <p:sp>
          <p:nvSpPr>
            <p:cNvPr id="18" name="Rectangle 34"/>
            <p:cNvSpPr>
              <a:spLocks noChangeArrowheads="1"/>
            </p:cNvSpPr>
            <p:nvPr/>
          </p:nvSpPr>
          <p:spPr bwMode="auto">
            <a:xfrm>
              <a:off x="3704" y="1677"/>
              <a:ext cx="597" cy="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lnSpc>
                  <a:spcPct val="90000"/>
                </a:lnSpc>
              </a:pPr>
              <a:r>
                <a:rPr lang="en-US" altLang="id-ID">
                  <a:solidFill>
                    <a:schemeClr val="bg2"/>
                  </a:solidFill>
                  <a:latin typeface="Arial" pitchFamily="34" charset="0"/>
                </a:rPr>
                <a:t>Pallet</a:t>
              </a:r>
            </a:p>
            <a:p>
              <a:pPr algn="r" eaLnBrk="0" hangingPunct="0">
                <a:lnSpc>
                  <a:spcPct val="90000"/>
                </a:lnSpc>
              </a:pPr>
              <a:r>
                <a:rPr lang="en-US" altLang="id-ID">
                  <a:solidFill>
                    <a:schemeClr val="bg2"/>
                  </a:solidFill>
                  <a:latin typeface="Arial" pitchFamily="34" charset="0"/>
                </a:rPr>
                <a:t>truck</a:t>
              </a:r>
              <a:endParaRPr lang="en-US" altLang="id-ID">
                <a:latin typeface="Arial" pitchFamily="34" charset="0"/>
              </a:endParaRPr>
            </a:p>
          </p:txBody>
        </p:sp>
      </p:grpSp>
      <p:grpSp>
        <p:nvGrpSpPr>
          <p:cNvPr id="34" name="Group 45"/>
          <p:cNvGrpSpPr>
            <a:grpSpLocks/>
          </p:cNvGrpSpPr>
          <p:nvPr/>
        </p:nvGrpSpPr>
        <p:grpSpPr bwMode="auto">
          <a:xfrm>
            <a:off x="5428917" y="4706867"/>
            <a:ext cx="3486150" cy="1204912"/>
            <a:chOff x="3392" y="3389"/>
            <a:chExt cx="2196" cy="759"/>
          </a:xfrm>
        </p:grpSpPr>
        <p:grpSp>
          <p:nvGrpSpPr>
            <p:cNvPr id="35" name="Group 46"/>
            <p:cNvGrpSpPr>
              <a:grpSpLocks/>
            </p:cNvGrpSpPr>
            <p:nvPr/>
          </p:nvGrpSpPr>
          <p:grpSpPr bwMode="auto">
            <a:xfrm>
              <a:off x="4299" y="3389"/>
              <a:ext cx="1289" cy="759"/>
              <a:chOff x="4289" y="3421"/>
              <a:chExt cx="1289" cy="759"/>
            </a:xfrm>
          </p:grpSpPr>
          <p:pic>
            <p:nvPicPr>
              <p:cNvPr id="37" name="Picture 47" descr="Un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 y="3421"/>
                <a:ext cx="1289" cy="75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38" name="Group 48"/>
              <p:cNvGrpSpPr>
                <a:grpSpLocks/>
              </p:cNvGrpSpPr>
              <p:nvPr/>
            </p:nvGrpSpPr>
            <p:grpSpPr bwMode="auto">
              <a:xfrm>
                <a:off x="4652" y="3463"/>
                <a:ext cx="568" cy="305"/>
                <a:chOff x="4652" y="3463"/>
                <a:chExt cx="568" cy="305"/>
              </a:xfrm>
            </p:grpSpPr>
            <p:grpSp>
              <p:nvGrpSpPr>
                <p:cNvPr id="39" name="Group 49"/>
                <p:cNvGrpSpPr>
                  <a:grpSpLocks/>
                </p:cNvGrpSpPr>
                <p:nvPr/>
              </p:nvGrpSpPr>
              <p:grpSpPr bwMode="auto">
                <a:xfrm>
                  <a:off x="4670" y="3463"/>
                  <a:ext cx="536" cy="238"/>
                  <a:chOff x="4670" y="3463"/>
                  <a:chExt cx="536" cy="246"/>
                </a:xfrm>
              </p:grpSpPr>
              <p:sp>
                <p:nvSpPr>
                  <p:cNvPr id="45" name="Line 50"/>
                  <p:cNvSpPr>
                    <a:spLocks noChangeShapeType="1"/>
                  </p:cNvSpPr>
                  <p:nvPr/>
                </p:nvSpPr>
                <p:spPr bwMode="auto">
                  <a:xfrm>
                    <a:off x="4805" y="3475"/>
                    <a:ext cx="0" cy="234"/>
                  </a:xfrm>
                  <a:prstGeom prst="line">
                    <a:avLst/>
                  </a:prstGeom>
                  <a:noFill/>
                  <a:ln w="3175">
                    <a:solidFill>
                      <a:srgbClr val="CC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6" name="Line 51"/>
                  <p:cNvSpPr>
                    <a:spLocks noChangeShapeType="1"/>
                  </p:cNvSpPr>
                  <p:nvPr/>
                </p:nvSpPr>
                <p:spPr bwMode="auto">
                  <a:xfrm>
                    <a:off x="4935" y="3463"/>
                    <a:ext cx="0" cy="242"/>
                  </a:xfrm>
                  <a:prstGeom prst="line">
                    <a:avLst/>
                  </a:prstGeom>
                  <a:noFill/>
                  <a:ln w="3175">
                    <a:solidFill>
                      <a:srgbClr val="CC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7" name="Line 52"/>
                  <p:cNvSpPr>
                    <a:spLocks noChangeShapeType="1"/>
                  </p:cNvSpPr>
                  <p:nvPr/>
                </p:nvSpPr>
                <p:spPr bwMode="auto">
                  <a:xfrm rot="5400000">
                    <a:off x="4936" y="3306"/>
                    <a:ext cx="0" cy="532"/>
                  </a:xfrm>
                  <a:prstGeom prst="line">
                    <a:avLst/>
                  </a:prstGeom>
                  <a:noFill/>
                  <a:ln w="3175">
                    <a:solidFill>
                      <a:srgbClr val="CC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8" name="Rectangle 53"/>
                  <p:cNvSpPr>
                    <a:spLocks noChangeArrowheads="1"/>
                  </p:cNvSpPr>
                  <p:nvPr/>
                </p:nvSpPr>
                <p:spPr bwMode="auto">
                  <a:xfrm>
                    <a:off x="4670" y="3467"/>
                    <a:ext cx="536" cy="238"/>
                  </a:xfrm>
                  <a:prstGeom prst="rect">
                    <a:avLst/>
                  </a:prstGeom>
                  <a:noFill/>
                  <a:ln w="9525">
                    <a:solidFill>
                      <a:srgbClr val="CC99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9" name="Line 54"/>
                  <p:cNvSpPr>
                    <a:spLocks noChangeShapeType="1"/>
                  </p:cNvSpPr>
                  <p:nvPr/>
                </p:nvSpPr>
                <p:spPr bwMode="auto">
                  <a:xfrm>
                    <a:off x="5067" y="3467"/>
                    <a:ext cx="0" cy="238"/>
                  </a:xfrm>
                  <a:prstGeom prst="line">
                    <a:avLst/>
                  </a:prstGeom>
                  <a:noFill/>
                  <a:ln w="3175">
                    <a:solidFill>
                      <a:srgbClr val="CC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sp>
              <p:nvSpPr>
                <p:cNvPr id="40" name="Rectangle 55"/>
                <p:cNvSpPr>
                  <a:spLocks noChangeArrowheads="1"/>
                </p:cNvSpPr>
                <p:nvPr/>
              </p:nvSpPr>
              <p:spPr bwMode="auto">
                <a:xfrm>
                  <a:off x="4652" y="3696"/>
                  <a:ext cx="568" cy="64"/>
                </a:xfrm>
                <a:prstGeom prst="rect">
                  <a:avLst/>
                </a:prstGeom>
                <a:noFill/>
                <a:ln w="9525">
                  <a:solidFill>
                    <a:srgbClr val="CC99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1" name="Line 56"/>
                <p:cNvSpPr>
                  <a:spLocks noChangeShapeType="1"/>
                </p:cNvSpPr>
                <p:nvPr/>
              </p:nvSpPr>
              <p:spPr bwMode="auto">
                <a:xfrm flipH="1">
                  <a:off x="4756" y="3696"/>
                  <a:ext cx="0" cy="64"/>
                </a:xfrm>
                <a:prstGeom prst="line">
                  <a:avLst/>
                </a:prstGeom>
                <a:noFill/>
                <a:ln w="9525">
                  <a:solidFill>
                    <a:srgbClr val="CC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2" name="Line 57"/>
                <p:cNvSpPr>
                  <a:spLocks noChangeShapeType="1"/>
                </p:cNvSpPr>
                <p:nvPr/>
              </p:nvSpPr>
              <p:spPr bwMode="auto">
                <a:xfrm flipH="1">
                  <a:off x="4888" y="3704"/>
                  <a:ext cx="0" cy="64"/>
                </a:xfrm>
                <a:prstGeom prst="line">
                  <a:avLst/>
                </a:prstGeom>
                <a:noFill/>
                <a:ln w="9525">
                  <a:solidFill>
                    <a:srgbClr val="CC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3" name="Line 58"/>
                <p:cNvSpPr>
                  <a:spLocks noChangeShapeType="1"/>
                </p:cNvSpPr>
                <p:nvPr/>
              </p:nvSpPr>
              <p:spPr bwMode="auto">
                <a:xfrm flipH="1">
                  <a:off x="5000" y="3696"/>
                  <a:ext cx="0" cy="64"/>
                </a:xfrm>
                <a:prstGeom prst="line">
                  <a:avLst/>
                </a:prstGeom>
                <a:noFill/>
                <a:ln w="9525">
                  <a:solidFill>
                    <a:srgbClr val="CC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4" name="Line 59"/>
                <p:cNvSpPr>
                  <a:spLocks noChangeShapeType="1"/>
                </p:cNvSpPr>
                <p:nvPr/>
              </p:nvSpPr>
              <p:spPr bwMode="auto">
                <a:xfrm flipH="1">
                  <a:off x="5132" y="3696"/>
                  <a:ext cx="0" cy="64"/>
                </a:xfrm>
                <a:prstGeom prst="line">
                  <a:avLst/>
                </a:prstGeom>
                <a:noFill/>
                <a:ln w="9525">
                  <a:solidFill>
                    <a:srgbClr val="CC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sp>
          <p:nvSpPr>
            <p:cNvPr id="36" name="Rectangle 60"/>
            <p:cNvSpPr>
              <a:spLocks noChangeArrowheads="1"/>
            </p:cNvSpPr>
            <p:nvPr/>
          </p:nvSpPr>
          <p:spPr bwMode="auto">
            <a:xfrm>
              <a:off x="3392" y="3565"/>
              <a:ext cx="875" cy="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lnSpc>
                  <a:spcPct val="90000"/>
                </a:lnSpc>
              </a:pPr>
              <a:r>
                <a:rPr lang="en-US" altLang="id-ID">
                  <a:solidFill>
                    <a:schemeClr val="bg2"/>
                  </a:solidFill>
                  <a:latin typeface="Arial" pitchFamily="34" charset="0"/>
                </a:rPr>
                <a:t>Unit load</a:t>
              </a:r>
            </a:p>
            <a:p>
              <a:pPr algn="r" eaLnBrk="0" hangingPunct="0">
                <a:lnSpc>
                  <a:spcPct val="90000"/>
                </a:lnSpc>
              </a:pPr>
              <a:r>
                <a:rPr lang="en-US" altLang="id-ID">
                  <a:solidFill>
                    <a:schemeClr val="bg2"/>
                  </a:solidFill>
                  <a:latin typeface="Arial" pitchFamily="34" charset="0"/>
                </a:rPr>
                <a:t>carrier</a:t>
              </a:r>
              <a:endParaRPr lang="en-US" altLang="id-ID">
                <a:latin typeface="Arial" pitchFamily="34" charset="0"/>
              </a:endParaRPr>
            </a:p>
          </p:txBody>
        </p:sp>
      </p:grpSp>
      <p:sp>
        <p:nvSpPr>
          <p:cNvPr id="50" name="Text Box 61"/>
          <p:cNvSpPr txBox="1">
            <a:spLocks noChangeArrowheads="1"/>
          </p:cNvSpPr>
          <p:nvPr/>
        </p:nvSpPr>
        <p:spPr bwMode="auto">
          <a:xfrm>
            <a:off x="4344988" y="6203950"/>
            <a:ext cx="26368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90000"/>
              </a:lnSpc>
            </a:pPr>
            <a:r>
              <a:rPr lang="en-US" altLang="id-ID" sz="2000" dirty="0">
                <a:solidFill>
                  <a:srgbClr val="002060"/>
                </a:solidFill>
                <a:latin typeface="Arial Narrow" panose="020B0606020202030204" pitchFamily="34" charset="0"/>
              </a:rPr>
              <a:t>Maximum speed for all is 3 mi/</a:t>
            </a:r>
            <a:r>
              <a:rPr lang="en-US" altLang="id-ID" sz="2000" dirty="0" err="1">
                <a:solidFill>
                  <a:srgbClr val="002060"/>
                </a:solidFill>
                <a:latin typeface="Arial Narrow" panose="020B0606020202030204" pitchFamily="34" charset="0"/>
              </a:rPr>
              <a:t>hr</a:t>
            </a:r>
            <a:r>
              <a:rPr lang="en-US" altLang="id-ID" sz="2000" dirty="0">
                <a:solidFill>
                  <a:srgbClr val="002060"/>
                </a:solidFill>
                <a:latin typeface="Arial Narrow" panose="020B0606020202030204" pitchFamily="34" charset="0"/>
              </a:rPr>
              <a:t> = 264 </a:t>
            </a:r>
            <a:r>
              <a:rPr lang="en-US" altLang="id-ID" sz="2000" dirty="0" err="1">
                <a:solidFill>
                  <a:srgbClr val="002060"/>
                </a:solidFill>
                <a:latin typeface="Arial Narrow" panose="020B0606020202030204" pitchFamily="34" charset="0"/>
              </a:rPr>
              <a:t>ft</a:t>
            </a:r>
            <a:r>
              <a:rPr lang="en-US" altLang="id-ID" sz="2000" dirty="0">
                <a:solidFill>
                  <a:srgbClr val="002060"/>
                </a:solidFill>
                <a:latin typeface="Arial Narrow" panose="020B0606020202030204" pitchFamily="34" charset="0"/>
              </a:rPr>
              <a:t>/min</a:t>
            </a:r>
          </a:p>
        </p:txBody>
      </p:sp>
    </p:spTree>
    <p:extLst>
      <p:ext uri="{BB962C8B-B14F-4D97-AF65-F5344CB8AC3E}">
        <p14:creationId xmlns:p14="http://schemas.microsoft.com/office/powerpoint/2010/main" val="274921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build="p" autoUpdateAnimBg="0"/>
      <p:bldP spid="5" grpId="0" build="p" autoUpdateAnimBg="0"/>
      <p:bldP spid="50"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0648"/>
            <a:ext cx="8671693" cy="6456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7171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27"/>
          <p:cNvSpPr txBox="1">
            <a:spLocks noChangeArrowheads="1"/>
          </p:cNvSpPr>
          <p:nvPr/>
        </p:nvSpPr>
        <p:spPr>
          <a:xfrm>
            <a:off x="251520" y="1575504"/>
            <a:ext cx="8748464" cy="528249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5000"/>
              </a:lnSpc>
              <a:spcBef>
                <a:spcPct val="15000"/>
              </a:spcBef>
            </a:pPr>
            <a:r>
              <a:rPr lang="en-US" altLang="id-ID" sz="2400" u="sng" smtClean="0">
                <a:latin typeface="Arial Narrow" panose="020B0606020202030204" pitchFamily="34" charset="0"/>
              </a:rPr>
              <a:t>Warehousing, shipping and receiving</a:t>
            </a:r>
            <a:r>
              <a:rPr lang="en-US" altLang="id-ID" sz="2400" smtClean="0">
                <a:latin typeface="Arial Narrow" panose="020B0606020202030204" pitchFamily="34" charset="0"/>
              </a:rPr>
              <a:t>:  moving large quantities over large distances in large factories and warehouses typically require </a:t>
            </a:r>
            <a:r>
              <a:rPr lang="en-US" altLang="id-ID" sz="2400" i="1" smtClean="0">
                <a:solidFill>
                  <a:schemeClr val="accent1"/>
                </a:solidFill>
                <a:latin typeface="Arial Narrow" panose="020B0606020202030204" pitchFamily="34" charset="0"/>
              </a:rPr>
              <a:t>drivereless trains</a:t>
            </a:r>
            <a:r>
              <a:rPr lang="en-US" altLang="id-ID" sz="2400" smtClean="0">
                <a:latin typeface="Arial Narrow" panose="020B0606020202030204" pitchFamily="34" charset="0"/>
              </a:rPr>
              <a:t>.</a:t>
            </a:r>
          </a:p>
          <a:p>
            <a:pPr>
              <a:lnSpc>
                <a:spcPct val="95000"/>
              </a:lnSpc>
              <a:spcBef>
                <a:spcPct val="15000"/>
              </a:spcBef>
            </a:pPr>
            <a:r>
              <a:rPr lang="en-US" altLang="id-ID" sz="2400" u="sng" smtClean="0">
                <a:latin typeface="Arial Narrow" panose="020B0606020202030204" pitchFamily="34" charset="0"/>
              </a:rPr>
              <a:t>Storage and distribution</a:t>
            </a:r>
            <a:r>
              <a:rPr lang="en-US" altLang="id-ID" sz="2400" smtClean="0">
                <a:latin typeface="Arial Narrow" panose="020B0606020202030204" pitchFamily="34" charset="0"/>
              </a:rPr>
              <a:t>: </a:t>
            </a:r>
            <a:r>
              <a:rPr lang="en-US" altLang="id-ID" sz="2400" i="1" smtClean="0">
                <a:solidFill>
                  <a:schemeClr val="accent1"/>
                </a:solidFill>
                <a:latin typeface="Arial Narrow" panose="020B0606020202030204" pitchFamily="34" charset="0"/>
              </a:rPr>
              <a:t>unit load carriers and pallet trucks</a:t>
            </a:r>
            <a:r>
              <a:rPr lang="en-US" altLang="id-ID" sz="2400" smtClean="0">
                <a:latin typeface="Arial Narrow" panose="020B0606020202030204" pitchFamily="34" charset="0"/>
              </a:rPr>
              <a:t> typically move materials randomly and in varied quantities to and from automated storage systems.</a:t>
            </a:r>
          </a:p>
          <a:p>
            <a:pPr>
              <a:lnSpc>
                <a:spcPct val="95000"/>
              </a:lnSpc>
              <a:spcBef>
                <a:spcPct val="15000"/>
              </a:spcBef>
            </a:pPr>
            <a:r>
              <a:rPr lang="en-US" altLang="id-ID" sz="2400" u="sng" smtClean="0">
                <a:latin typeface="Arial Narrow" panose="020B0606020202030204" pitchFamily="34" charset="0"/>
              </a:rPr>
              <a:t>Assembly-Lines</a:t>
            </a:r>
            <a:r>
              <a:rPr lang="en-US" altLang="id-ID" sz="2400" smtClean="0">
                <a:latin typeface="Arial Narrow" panose="020B0606020202030204" pitchFamily="34" charset="0"/>
              </a:rPr>
              <a:t>: extra light duty (&lt;500 lb) </a:t>
            </a:r>
            <a:r>
              <a:rPr lang="en-US" altLang="id-ID" sz="2400" i="1" smtClean="0">
                <a:solidFill>
                  <a:schemeClr val="accent1"/>
                </a:solidFill>
                <a:latin typeface="Arial Narrow" panose="020B0606020202030204" pitchFamily="34" charset="0"/>
              </a:rPr>
              <a:t>unit-load carriers</a:t>
            </a:r>
            <a:r>
              <a:rPr lang="en-US" altLang="id-ID" sz="2400" smtClean="0">
                <a:latin typeface="Arial Narrow" panose="020B0606020202030204" pitchFamily="34" charset="0"/>
              </a:rPr>
              <a:t> move part kits between workstations assembling several variations of the product on the assembly line </a:t>
            </a:r>
          </a:p>
          <a:p>
            <a:pPr>
              <a:lnSpc>
                <a:spcPct val="95000"/>
              </a:lnSpc>
              <a:spcBef>
                <a:spcPct val="15000"/>
              </a:spcBef>
              <a:buFontTx/>
              <a:buNone/>
            </a:pPr>
            <a:r>
              <a:rPr lang="en-US" altLang="id-ID" sz="2400" smtClean="0">
                <a:latin typeface="Arial Narrow" panose="020B0606020202030204" pitchFamily="34" charset="0"/>
              </a:rPr>
              <a:t>    (4-10min cycle time)</a:t>
            </a:r>
          </a:p>
          <a:p>
            <a:pPr>
              <a:lnSpc>
                <a:spcPct val="95000"/>
              </a:lnSpc>
              <a:spcBef>
                <a:spcPct val="15000"/>
              </a:spcBef>
            </a:pPr>
            <a:r>
              <a:rPr lang="en-US" altLang="id-ID" sz="2400" u="sng" smtClean="0">
                <a:latin typeface="Arial Narrow" panose="020B0606020202030204" pitchFamily="34" charset="0"/>
              </a:rPr>
              <a:t>FMS</a:t>
            </a:r>
            <a:r>
              <a:rPr lang="en-US" altLang="id-ID" sz="2400" smtClean="0">
                <a:latin typeface="Arial Narrow" panose="020B0606020202030204" pitchFamily="34" charset="0"/>
              </a:rPr>
              <a:t>: </a:t>
            </a:r>
            <a:r>
              <a:rPr lang="en-US" altLang="id-ID" sz="2400" i="1" smtClean="0">
                <a:solidFill>
                  <a:schemeClr val="accent1"/>
                </a:solidFill>
                <a:latin typeface="Arial Narrow" panose="020B0606020202030204" pitchFamily="34" charset="0"/>
              </a:rPr>
              <a:t>unit-load carriers</a:t>
            </a:r>
            <a:r>
              <a:rPr lang="en-US" altLang="id-ID" sz="2400" smtClean="0">
                <a:latin typeface="Arial Narrow" panose="020B0606020202030204" pitchFamily="34" charset="0"/>
              </a:rPr>
              <a:t> and </a:t>
            </a:r>
            <a:r>
              <a:rPr lang="en-US" altLang="id-ID" sz="2400" i="1" smtClean="0">
                <a:solidFill>
                  <a:schemeClr val="accent1"/>
                </a:solidFill>
                <a:latin typeface="Arial Narrow" panose="020B0606020202030204" pitchFamily="34" charset="0"/>
              </a:rPr>
              <a:t>pallet trucks</a:t>
            </a:r>
            <a:r>
              <a:rPr lang="en-US" altLang="id-ID" sz="2400" smtClean="0">
                <a:latin typeface="Arial Narrow" panose="020B0606020202030204" pitchFamily="34" charset="0"/>
              </a:rPr>
              <a:t> move parts and tools between workstations, staging areas and storage areas under the control of the FMS supervisory controller.    </a:t>
            </a:r>
            <a:endParaRPr lang="en-US" altLang="id-ID" sz="2400" dirty="0">
              <a:latin typeface="Arial Narrow" panose="020B0606020202030204" pitchFamily="34" charset="0"/>
            </a:endParaRPr>
          </a:p>
        </p:txBody>
      </p:sp>
      <p:sp>
        <p:nvSpPr>
          <p:cNvPr id="3" name="Rectangle 1026"/>
          <p:cNvSpPr txBox="1">
            <a:spLocks noChangeArrowheads="1"/>
          </p:cNvSpPr>
          <p:nvPr/>
        </p:nvSpPr>
        <p:spPr>
          <a:xfrm>
            <a:off x="723900" y="0"/>
            <a:ext cx="7772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4000" b="1" dirty="0" smtClean="0">
                <a:latin typeface="Arial Narrow" panose="020B0606020202030204" pitchFamily="34" charset="0"/>
              </a:rPr>
              <a:t>Automated Guided Vehicle Systems (AGVS): </a:t>
            </a:r>
            <a:r>
              <a:rPr lang="en-US" altLang="id-ID" sz="4000" b="1" i="1" dirty="0" smtClean="0">
                <a:latin typeface="Arial Narrow" panose="020B0606020202030204" pitchFamily="34" charset="0"/>
              </a:rPr>
              <a:t>Factory Applications</a:t>
            </a:r>
            <a:endParaRPr lang="en-US" altLang="id-ID" sz="4000" b="1" i="1" dirty="0">
              <a:latin typeface="Arial Narrow" panose="020B0606020202030204" pitchFamily="34" charset="0"/>
            </a:endParaRPr>
          </a:p>
        </p:txBody>
      </p:sp>
    </p:spTree>
    <p:extLst>
      <p:ext uri="{BB962C8B-B14F-4D97-AF65-F5344CB8AC3E}">
        <p14:creationId xmlns:p14="http://schemas.microsoft.com/office/powerpoint/2010/main" val="178826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083644"/>
            <a:ext cx="6498991" cy="4343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7510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3608" y="260648"/>
            <a:ext cx="7416824" cy="707886"/>
          </a:xfrm>
          <a:prstGeom prst="rect">
            <a:avLst/>
          </a:prstGeom>
        </p:spPr>
        <p:txBody>
          <a:bodyPr wrap="square">
            <a:spAutoFit/>
          </a:bodyPr>
          <a:lstStyle/>
          <a:p>
            <a:r>
              <a:rPr lang="id-ID" sz="4000" b="1" dirty="0" smtClean="0">
                <a:latin typeface="Arial Narrow" panose="020B0606020202030204" pitchFamily="34" charset="0"/>
              </a:rPr>
              <a:t>Ergonomic </a:t>
            </a:r>
            <a:r>
              <a:rPr lang="id-ID" sz="4000" b="1" dirty="0">
                <a:latin typeface="Arial Narrow" panose="020B0606020202030204" pitchFamily="34" charset="0"/>
              </a:rPr>
              <a:t>Risk Assessment (ERA) </a:t>
            </a:r>
          </a:p>
        </p:txBody>
      </p:sp>
      <p:sp>
        <p:nvSpPr>
          <p:cNvPr id="4" name="Rectangle 3"/>
          <p:cNvSpPr/>
          <p:nvPr/>
        </p:nvSpPr>
        <p:spPr>
          <a:xfrm>
            <a:off x="4355976" y="1268760"/>
            <a:ext cx="4572000" cy="3754874"/>
          </a:xfrm>
          <a:prstGeom prst="rect">
            <a:avLst/>
          </a:prstGeom>
        </p:spPr>
        <p:txBody>
          <a:bodyPr>
            <a:spAutoFit/>
          </a:bodyPr>
          <a:lstStyle/>
          <a:p>
            <a:r>
              <a:rPr lang="id-ID" sz="2800" b="1" dirty="0" smtClean="0">
                <a:latin typeface="Arial Narrow" panose="020B0606020202030204" pitchFamily="34" charset="0"/>
              </a:rPr>
              <a:t>Purpose </a:t>
            </a:r>
          </a:p>
          <a:p>
            <a:endParaRPr lang="id-ID" sz="1400" b="1" dirty="0">
              <a:latin typeface="Arial Narrow" panose="020B0606020202030204" pitchFamily="34" charset="0"/>
            </a:endParaRPr>
          </a:p>
          <a:p>
            <a:pPr marL="457200" indent="-457200">
              <a:buFont typeface="Wingdings" panose="05000000000000000000" pitchFamily="2" charset="2"/>
              <a:buChar char="Ø"/>
            </a:pPr>
            <a:r>
              <a:rPr lang="id-ID" sz="2800" dirty="0" smtClean="0">
                <a:latin typeface="Arial Narrow" panose="020B0606020202030204" pitchFamily="34" charset="0"/>
              </a:rPr>
              <a:t>Identify </a:t>
            </a:r>
            <a:r>
              <a:rPr lang="id-ID" sz="2800" dirty="0">
                <a:latin typeface="Arial Narrow" panose="020B0606020202030204" pitchFamily="34" charset="0"/>
              </a:rPr>
              <a:t>Problem Jobs </a:t>
            </a:r>
          </a:p>
          <a:p>
            <a:pPr marL="441325" indent="-441325"/>
            <a:r>
              <a:rPr lang="id-ID" sz="2800" dirty="0" smtClean="0">
                <a:latin typeface="Arial Narrow" panose="020B0606020202030204" pitchFamily="34" charset="0"/>
              </a:rPr>
              <a:t>	• Involve </a:t>
            </a:r>
            <a:r>
              <a:rPr lang="id-ID" sz="2800" dirty="0">
                <a:latin typeface="Arial Narrow" panose="020B0606020202030204" pitchFamily="34" charset="0"/>
              </a:rPr>
              <a:t>employees </a:t>
            </a:r>
          </a:p>
          <a:p>
            <a:pPr marL="457200" indent="-457200">
              <a:buFont typeface="Wingdings" panose="05000000000000000000" pitchFamily="2" charset="2"/>
              <a:buChar char="Ø"/>
            </a:pPr>
            <a:r>
              <a:rPr lang="id-ID" sz="2800" dirty="0" smtClean="0">
                <a:latin typeface="Arial Narrow" panose="020B0606020202030204" pitchFamily="34" charset="0"/>
              </a:rPr>
              <a:t>Quantify </a:t>
            </a:r>
            <a:r>
              <a:rPr lang="id-ID" sz="2800" dirty="0">
                <a:latin typeface="Arial Narrow" panose="020B0606020202030204" pitchFamily="34" charset="0"/>
              </a:rPr>
              <a:t>Risk Factors </a:t>
            </a:r>
          </a:p>
          <a:p>
            <a:pPr defTabSz="441325">
              <a:tabLst>
                <a:tab pos="441325" algn="l"/>
                <a:tab pos="630238" algn="l"/>
              </a:tabLst>
            </a:pPr>
            <a:r>
              <a:rPr lang="id-ID" sz="2800" dirty="0" smtClean="0">
                <a:latin typeface="Arial Narrow" panose="020B0606020202030204" pitchFamily="34" charset="0"/>
              </a:rPr>
              <a:t>	</a:t>
            </a:r>
            <a:r>
              <a:rPr lang="en-US" sz="2800" dirty="0" smtClean="0">
                <a:latin typeface="Arial Narrow" panose="020B0606020202030204" pitchFamily="34" charset="0"/>
              </a:rPr>
              <a:t>•</a:t>
            </a:r>
            <a:r>
              <a:rPr lang="id-ID" sz="2800" dirty="0" smtClean="0">
                <a:latin typeface="Arial Narrow" panose="020B0606020202030204" pitchFamily="34" charset="0"/>
              </a:rPr>
              <a:t> </a:t>
            </a:r>
            <a:r>
              <a:rPr lang="en-US" sz="2800" dirty="0" smtClean="0">
                <a:latin typeface="Arial Narrow" panose="020B0606020202030204" pitchFamily="34" charset="0"/>
              </a:rPr>
              <a:t>Establish </a:t>
            </a:r>
            <a:r>
              <a:rPr lang="en-US" sz="2800" dirty="0">
                <a:latin typeface="Arial Narrow" panose="020B0606020202030204" pitchFamily="34" charset="0"/>
              </a:rPr>
              <a:t>Baseline and </a:t>
            </a:r>
            <a:r>
              <a:rPr lang="id-ID" sz="2800" dirty="0" smtClean="0">
                <a:latin typeface="Arial Narrow" panose="020B0606020202030204" pitchFamily="34" charset="0"/>
              </a:rPr>
              <a:t>			</a:t>
            </a:r>
            <a:r>
              <a:rPr lang="en-US" sz="2800" dirty="0" smtClean="0">
                <a:latin typeface="Arial Narrow" panose="020B0606020202030204" pitchFamily="34" charset="0"/>
              </a:rPr>
              <a:t>Benchmark </a:t>
            </a:r>
            <a:r>
              <a:rPr lang="en-US" sz="2800" dirty="0">
                <a:latin typeface="Arial Narrow" panose="020B0606020202030204" pitchFamily="34" charset="0"/>
              </a:rPr>
              <a:t>Improvements </a:t>
            </a:r>
          </a:p>
          <a:p>
            <a:pPr marL="457200" indent="-457200">
              <a:buFont typeface="Wingdings" panose="05000000000000000000" pitchFamily="2" charset="2"/>
              <a:buChar char="Ø"/>
            </a:pPr>
            <a:r>
              <a:rPr lang="en-US" sz="2800" dirty="0" smtClean="0">
                <a:latin typeface="Arial Narrow" panose="020B0606020202030204" pitchFamily="34" charset="0"/>
              </a:rPr>
              <a:t>Reduce </a:t>
            </a:r>
            <a:r>
              <a:rPr lang="en-US" sz="2800" dirty="0">
                <a:latin typeface="Arial Narrow" panose="020B0606020202030204" pitchFamily="34" charset="0"/>
              </a:rPr>
              <a:t>Potential Disorders and Improve Work </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12776"/>
            <a:ext cx="3733800"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897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914400" y="277813"/>
            <a:ext cx="7772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b="1" dirty="0" smtClean="0">
                <a:latin typeface="Arial Narrow" panose="020B0606020202030204" pitchFamily="34" charset="0"/>
              </a:rPr>
              <a:t>Ergonomics Applies to…</a:t>
            </a:r>
          </a:p>
        </p:txBody>
      </p:sp>
      <p:sp>
        <p:nvSpPr>
          <p:cNvPr id="3" name="Rectangle 3"/>
          <p:cNvSpPr txBox="1">
            <a:spLocks noChangeArrowheads="1"/>
          </p:cNvSpPr>
          <p:nvPr/>
        </p:nvSpPr>
        <p:spPr>
          <a:xfrm>
            <a:off x="685800" y="1124744"/>
            <a:ext cx="8001000" cy="44196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800000"/>
              </a:buClr>
              <a:buFont typeface="Wingdings" pitchFamily="2" charset="2"/>
              <a:buChar char="w"/>
            </a:pPr>
            <a:r>
              <a:rPr lang="en-US" altLang="id-ID" sz="2800" b="1" dirty="0" smtClean="0"/>
              <a:t>Workstation Design</a:t>
            </a:r>
            <a:r>
              <a:rPr lang="en-US" altLang="id-ID" sz="2800" dirty="0" smtClean="0"/>
              <a:t>—(desks, chairs, space, layout)</a:t>
            </a:r>
          </a:p>
          <a:p>
            <a:pPr>
              <a:buClr>
                <a:srgbClr val="800000"/>
              </a:buClr>
              <a:buFont typeface="Wingdings" pitchFamily="2" charset="2"/>
              <a:buChar char="w"/>
            </a:pPr>
            <a:r>
              <a:rPr lang="en-US" altLang="id-ID" sz="2800" b="1" dirty="0" smtClean="0"/>
              <a:t>Work Postures</a:t>
            </a:r>
            <a:r>
              <a:rPr lang="en-US" altLang="id-ID" sz="2800" dirty="0" smtClean="0"/>
              <a:t> (sitting, standing, reaching, lifting)</a:t>
            </a:r>
          </a:p>
          <a:p>
            <a:pPr>
              <a:buClr>
                <a:srgbClr val="800000"/>
              </a:buClr>
              <a:buFont typeface="Wingdings" pitchFamily="2" charset="2"/>
              <a:buChar char="w"/>
            </a:pPr>
            <a:r>
              <a:rPr lang="en-US" altLang="id-ID" sz="2800" b="1" dirty="0" smtClean="0"/>
              <a:t>Work Organization</a:t>
            </a:r>
            <a:r>
              <a:rPr lang="en-US" altLang="id-ID" sz="2800" dirty="0" smtClean="0"/>
              <a:t> (Pace, Breaks, Variety) </a:t>
            </a:r>
          </a:p>
          <a:p>
            <a:pPr>
              <a:buClr>
                <a:srgbClr val="800000"/>
              </a:buClr>
              <a:buFont typeface="Wingdings" pitchFamily="2" charset="2"/>
              <a:buChar char="w"/>
            </a:pPr>
            <a:r>
              <a:rPr lang="en-US" altLang="id-ID" sz="2800" b="1" dirty="0" smtClean="0"/>
              <a:t>Tools, Equipment, and Furniture Design-</a:t>
            </a:r>
            <a:r>
              <a:rPr lang="en-US" altLang="id-ID" sz="2800" dirty="0" smtClean="0"/>
              <a:t>--(body size, height, gender, promoting neutral postures, reduced vibration, exposure to acceptable lighting, noise, temperature)</a:t>
            </a:r>
          </a:p>
          <a:p>
            <a:pPr>
              <a:buClr>
                <a:srgbClr val="800000"/>
              </a:buClr>
              <a:buFont typeface="Wingdings" pitchFamily="2" charset="2"/>
              <a:buChar char="w"/>
            </a:pPr>
            <a:r>
              <a:rPr lang="en-US" altLang="id-ID" sz="2800" b="1" dirty="0" smtClean="0"/>
              <a:t>Manual Materials Handling</a:t>
            </a:r>
            <a:r>
              <a:rPr lang="en-US" altLang="id-ID" sz="2800" dirty="0" smtClean="0"/>
              <a:t>—(lifting, lowering, pulling, pushing, carrying and holding materials)</a:t>
            </a:r>
          </a:p>
          <a:p>
            <a:pPr>
              <a:buClr>
                <a:srgbClr val="800000"/>
              </a:buClr>
              <a:buFont typeface="Wingdings" pitchFamily="2" charset="2"/>
              <a:buChar char="w"/>
            </a:pPr>
            <a:r>
              <a:rPr lang="en-US" altLang="id-ID" sz="2800" b="1" dirty="0" smtClean="0"/>
              <a:t>Work Environment</a:t>
            </a:r>
            <a:r>
              <a:rPr lang="en-US" altLang="id-ID" sz="2800" dirty="0" smtClean="0"/>
              <a:t>—(ventilation, noise, temperature &amp; humidity, lighting and vision)</a:t>
            </a:r>
          </a:p>
        </p:txBody>
      </p:sp>
    </p:spTree>
    <p:extLst>
      <p:ext uri="{BB962C8B-B14F-4D97-AF65-F5344CB8AC3E}">
        <p14:creationId xmlns:p14="http://schemas.microsoft.com/office/powerpoint/2010/main" val="24456632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4425" y="404664"/>
            <a:ext cx="7128792" cy="584775"/>
          </a:xfrm>
          <a:prstGeom prst="rect">
            <a:avLst/>
          </a:prstGeom>
        </p:spPr>
        <p:txBody>
          <a:bodyPr wrap="square">
            <a:spAutoFit/>
          </a:bodyPr>
          <a:lstStyle/>
          <a:p>
            <a:r>
              <a:rPr lang="id-ID" sz="3200" b="1" dirty="0" smtClean="0">
                <a:latin typeface="Arial Narrow" panose="020B0606020202030204" pitchFamily="34" charset="0"/>
              </a:rPr>
              <a:t>Ergonomic </a:t>
            </a:r>
            <a:r>
              <a:rPr lang="id-ID" sz="3200" b="1" dirty="0">
                <a:latin typeface="Arial Narrow" panose="020B0606020202030204" pitchFamily="34" charset="0"/>
              </a:rPr>
              <a:t>Risk Assessment Process </a:t>
            </a:r>
          </a:p>
        </p:txBody>
      </p:sp>
      <p:pic>
        <p:nvPicPr>
          <p:cNvPr id="12"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355834"/>
            <a:ext cx="7040823" cy="4937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2338" y="2935758"/>
            <a:ext cx="2011955" cy="548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668" y="4962500"/>
            <a:ext cx="23336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8170" y="5877272"/>
            <a:ext cx="2311697" cy="505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366" y="4941783"/>
            <a:ext cx="200025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584" y="2895222"/>
            <a:ext cx="2404136" cy="589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1656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79712" y="116632"/>
            <a:ext cx="5480385" cy="1077218"/>
          </a:xfrm>
          <a:prstGeom prst="rect">
            <a:avLst/>
          </a:prstGeom>
        </p:spPr>
        <p:txBody>
          <a:bodyPr wrap="square">
            <a:spAutoFit/>
          </a:bodyPr>
          <a:lstStyle/>
          <a:p>
            <a:pPr algn="ctr"/>
            <a:r>
              <a:rPr lang="en-US" sz="3200" b="1" dirty="0" smtClean="0">
                <a:latin typeface="Arial Narrow" panose="020B0606020202030204" pitchFamily="34" charset="0"/>
              </a:rPr>
              <a:t>Ergonomic </a:t>
            </a:r>
            <a:r>
              <a:rPr lang="en-US" sz="3200" b="1" dirty="0">
                <a:latin typeface="Arial Narrow" panose="020B0606020202030204" pitchFamily="34" charset="0"/>
              </a:rPr>
              <a:t>Risk </a:t>
            </a:r>
            <a:r>
              <a:rPr lang="en-US" sz="3200" b="1" dirty="0" smtClean="0">
                <a:latin typeface="Arial Narrow" panose="020B0606020202030204" pitchFamily="34" charset="0"/>
              </a:rPr>
              <a:t>Assessment: </a:t>
            </a:r>
            <a:endParaRPr lang="id-ID" sz="3200" b="1" dirty="0" smtClean="0">
              <a:latin typeface="Arial Narrow" panose="020B0606020202030204" pitchFamily="34" charset="0"/>
            </a:endParaRPr>
          </a:p>
          <a:p>
            <a:pPr algn="ctr"/>
            <a:r>
              <a:rPr lang="en-US" sz="3200" b="1" dirty="0" smtClean="0">
                <a:latin typeface="Arial Narrow" panose="020B0606020202030204" pitchFamily="34" charset="0"/>
              </a:rPr>
              <a:t>Where </a:t>
            </a:r>
            <a:r>
              <a:rPr lang="en-US" sz="3200" b="1" dirty="0">
                <a:latin typeface="Arial Narrow" panose="020B0606020202030204" pitchFamily="34" charset="0"/>
              </a:rPr>
              <a:t>to Start? </a:t>
            </a:r>
            <a:endParaRPr lang="id-ID" sz="3200" b="1" dirty="0">
              <a:latin typeface="Arial Narrow" panose="020B0606020202030204" pitchFamily="34" charset="0"/>
            </a:endParaRPr>
          </a:p>
        </p:txBody>
      </p:sp>
      <p:sp>
        <p:nvSpPr>
          <p:cNvPr id="4" name="Rectangle 3"/>
          <p:cNvSpPr/>
          <p:nvPr/>
        </p:nvSpPr>
        <p:spPr>
          <a:xfrm>
            <a:off x="2286000" y="1720840"/>
            <a:ext cx="6102424" cy="4401205"/>
          </a:xfrm>
          <a:prstGeom prst="rect">
            <a:avLst/>
          </a:prstGeom>
        </p:spPr>
        <p:txBody>
          <a:bodyPr wrap="square">
            <a:spAutoFit/>
          </a:bodyPr>
          <a:lstStyle/>
          <a:p>
            <a:pPr marL="457200" indent="-457200">
              <a:buFont typeface="Wingdings" panose="05000000000000000000" pitchFamily="2" charset="2"/>
              <a:buChar char="q"/>
            </a:pPr>
            <a:r>
              <a:rPr lang="id-ID" sz="2800" dirty="0" smtClean="0">
                <a:latin typeface="Arial Narrow" panose="020B0606020202030204" pitchFamily="34" charset="0"/>
              </a:rPr>
              <a:t>Loss </a:t>
            </a:r>
            <a:r>
              <a:rPr lang="id-ID" sz="2800" dirty="0">
                <a:latin typeface="Arial Narrow" panose="020B0606020202030204" pitchFamily="34" charset="0"/>
              </a:rPr>
              <a:t>History </a:t>
            </a:r>
          </a:p>
          <a:p>
            <a:pPr marL="457200" indent="-15875" defTabSz="441325">
              <a:buFont typeface="Wingdings" panose="05000000000000000000" pitchFamily="2" charset="2"/>
              <a:buChar char="ü"/>
            </a:pPr>
            <a:r>
              <a:rPr lang="id-ID" sz="2800" dirty="0" smtClean="0">
                <a:latin typeface="Arial Narrow" panose="020B0606020202030204" pitchFamily="34" charset="0"/>
              </a:rPr>
              <a:t>	Incident </a:t>
            </a:r>
            <a:r>
              <a:rPr lang="id-ID" sz="2800" dirty="0">
                <a:latin typeface="Arial Narrow" panose="020B0606020202030204" pitchFamily="34" charset="0"/>
              </a:rPr>
              <a:t>Data </a:t>
            </a:r>
          </a:p>
          <a:p>
            <a:pPr marL="457200" indent="-15875" defTabSz="441325">
              <a:buFont typeface="Wingdings" panose="05000000000000000000" pitchFamily="2" charset="2"/>
              <a:buChar char="ü"/>
            </a:pPr>
            <a:r>
              <a:rPr lang="id-ID" sz="2800" dirty="0" smtClean="0">
                <a:latin typeface="Arial Narrow" panose="020B0606020202030204" pitchFamily="34" charset="0"/>
              </a:rPr>
              <a:t>	OSHA </a:t>
            </a:r>
            <a:r>
              <a:rPr lang="id-ID" sz="2800" dirty="0">
                <a:latin typeface="Arial Narrow" panose="020B0606020202030204" pitchFamily="34" charset="0"/>
              </a:rPr>
              <a:t>logs </a:t>
            </a:r>
          </a:p>
          <a:p>
            <a:pPr marL="457200" indent="-15875" defTabSz="441325">
              <a:buFont typeface="Wingdings" panose="05000000000000000000" pitchFamily="2" charset="2"/>
              <a:buChar char="ü"/>
            </a:pPr>
            <a:r>
              <a:rPr lang="id-ID" sz="2800" dirty="0" smtClean="0">
                <a:latin typeface="Arial Narrow" panose="020B0606020202030204" pitchFamily="34" charset="0"/>
              </a:rPr>
              <a:t>	Worker’s </a:t>
            </a:r>
            <a:r>
              <a:rPr lang="id-ID" sz="2800" dirty="0">
                <a:latin typeface="Arial Narrow" panose="020B0606020202030204" pitchFamily="34" charset="0"/>
              </a:rPr>
              <a:t>Compensation </a:t>
            </a:r>
            <a:r>
              <a:rPr lang="id-ID" sz="2800" dirty="0" smtClean="0">
                <a:latin typeface="Arial Narrow" panose="020B0606020202030204" pitchFamily="34" charset="0"/>
              </a:rPr>
              <a:t>Information </a:t>
            </a:r>
            <a:endParaRPr lang="id-ID" sz="2800" dirty="0">
              <a:latin typeface="Arial Narrow" panose="020B0606020202030204" pitchFamily="34" charset="0"/>
            </a:endParaRPr>
          </a:p>
          <a:p>
            <a:pPr marL="457200" indent="-457200">
              <a:buFont typeface="Wingdings" panose="05000000000000000000" pitchFamily="2" charset="2"/>
              <a:buChar char="q"/>
            </a:pPr>
            <a:r>
              <a:rPr lang="id-ID" sz="2800" dirty="0" smtClean="0">
                <a:latin typeface="Arial Narrow" panose="020B0606020202030204" pitchFamily="34" charset="0"/>
              </a:rPr>
              <a:t>Employees </a:t>
            </a:r>
            <a:endParaRPr lang="id-ID" sz="2800" dirty="0">
              <a:latin typeface="Arial Narrow" panose="020B0606020202030204" pitchFamily="34" charset="0"/>
            </a:endParaRPr>
          </a:p>
          <a:p>
            <a:pPr marL="898525" indent="-457200">
              <a:buFont typeface="Wingdings" panose="05000000000000000000" pitchFamily="2" charset="2"/>
              <a:buChar char="ü"/>
            </a:pPr>
            <a:r>
              <a:rPr lang="id-ID" sz="2800" dirty="0" smtClean="0">
                <a:latin typeface="Arial Narrow" panose="020B0606020202030204" pitchFamily="34" charset="0"/>
              </a:rPr>
              <a:t>	Input </a:t>
            </a:r>
            <a:r>
              <a:rPr lang="id-ID" sz="2800" dirty="0">
                <a:latin typeface="Arial Narrow" panose="020B0606020202030204" pitchFamily="34" charset="0"/>
              </a:rPr>
              <a:t>&amp; Feedback </a:t>
            </a:r>
            <a:endParaRPr lang="id-ID" sz="2800" dirty="0" smtClean="0">
              <a:latin typeface="Arial Narrow" panose="020B0606020202030204" pitchFamily="34" charset="0"/>
            </a:endParaRPr>
          </a:p>
          <a:p>
            <a:pPr marL="898525" indent="-457200">
              <a:buFont typeface="Wingdings" panose="05000000000000000000" pitchFamily="2" charset="2"/>
              <a:buChar char="ü"/>
            </a:pPr>
            <a:r>
              <a:rPr lang="id-ID" sz="2800" dirty="0" smtClean="0">
                <a:latin typeface="Arial Narrow" panose="020B0606020202030204" pitchFamily="34" charset="0"/>
              </a:rPr>
              <a:t>Surveys </a:t>
            </a:r>
            <a:endParaRPr lang="id-ID" sz="2800" dirty="0">
              <a:latin typeface="Arial Narrow" panose="020B0606020202030204" pitchFamily="34" charset="0"/>
            </a:endParaRPr>
          </a:p>
          <a:p>
            <a:pPr marL="457200" indent="-457200">
              <a:buFont typeface="Wingdings" panose="05000000000000000000" pitchFamily="2" charset="2"/>
              <a:buChar char="q"/>
            </a:pPr>
            <a:r>
              <a:rPr lang="id-ID" sz="2800" dirty="0" smtClean="0">
                <a:latin typeface="Arial Narrow" panose="020B0606020202030204" pitchFamily="34" charset="0"/>
              </a:rPr>
              <a:t>Workplace </a:t>
            </a:r>
            <a:r>
              <a:rPr lang="id-ID" sz="2800" dirty="0">
                <a:latin typeface="Arial Narrow" panose="020B0606020202030204" pitchFamily="34" charset="0"/>
              </a:rPr>
              <a:t>Observations </a:t>
            </a:r>
          </a:p>
          <a:p>
            <a:pPr marL="898525" indent="-457200">
              <a:buFont typeface="Wingdings" panose="05000000000000000000" pitchFamily="2" charset="2"/>
              <a:buChar char="ü"/>
            </a:pPr>
            <a:r>
              <a:rPr lang="id-ID" sz="2800" dirty="0" smtClean="0">
                <a:latin typeface="Arial Narrow" panose="020B0606020202030204" pitchFamily="34" charset="0"/>
              </a:rPr>
              <a:t>  Visual </a:t>
            </a:r>
            <a:r>
              <a:rPr lang="id-ID" sz="2800" dirty="0">
                <a:latin typeface="Arial Narrow" panose="020B0606020202030204" pitchFamily="34" charset="0"/>
              </a:rPr>
              <a:t>Cues </a:t>
            </a:r>
          </a:p>
          <a:p>
            <a:pPr marL="993775" indent="-552450">
              <a:buFont typeface="Wingdings" panose="05000000000000000000" pitchFamily="2" charset="2"/>
              <a:buChar char="ü"/>
            </a:pPr>
            <a:r>
              <a:rPr lang="id-ID" sz="2800" dirty="0" smtClean="0">
                <a:latin typeface="Arial Narrow" panose="020B0606020202030204" pitchFamily="34" charset="0"/>
              </a:rPr>
              <a:t>Job </a:t>
            </a:r>
            <a:r>
              <a:rPr lang="id-ID" sz="2800" dirty="0">
                <a:latin typeface="Arial Narrow" panose="020B0606020202030204" pitchFamily="34" charset="0"/>
              </a:rPr>
              <a:t>Analysis/Risk Factors </a:t>
            </a:r>
          </a:p>
        </p:txBody>
      </p:sp>
    </p:spTree>
    <p:extLst>
      <p:ext uri="{BB962C8B-B14F-4D97-AF65-F5344CB8AC3E}">
        <p14:creationId xmlns:p14="http://schemas.microsoft.com/office/powerpoint/2010/main" val="32645973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38809" y="695239"/>
            <a:ext cx="6966520" cy="707886"/>
          </a:xfrm>
          <a:prstGeom prst="rect">
            <a:avLst/>
          </a:prstGeom>
        </p:spPr>
        <p:txBody>
          <a:bodyPr wrap="square">
            <a:spAutoFit/>
          </a:bodyPr>
          <a:lstStyle/>
          <a:p>
            <a:r>
              <a:rPr lang="id-ID" sz="4000" b="1" dirty="0" smtClean="0">
                <a:latin typeface="Arial Narrow" panose="020B0606020202030204" pitchFamily="34" charset="0"/>
              </a:rPr>
              <a:t>Performing </a:t>
            </a:r>
            <a:r>
              <a:rPr lang="id-ID" sz="4000" b="1" dirty="0">
                <a:latin typeface="Arial Narrow" panose="020B0606020202030204" pitchFamily="34" charset="0"/>
              </a:rPr>
              <a:t>an Assessment </a:t>
            </a:r>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017" y="1403125"/>
            <a:ext cx="8251409" cy="4555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9309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50125" y="253281"/>
            <a:ext cx="6084168" cy="646331"/>
          </a:xfrm>
          <a:prstGeom prst="rect">
            <a:avLst/>
          </a:prstGeom>
        </p:spPr>
        <p:txBody>
          <a:bodyPr wrap="square">
            <a:spAutoFit/>
          </a:bodyPr>
          <a:lstStyle/>
          <a:p>
            <a:r>
              <a:rPr lang="id-ID" sz="3600" b="1" dirty="0" smtClean="0">
                <a:latin typeface="Arial Narrow" panose="020B0606020202030204" pitchFamily="34" charset="0"/>
              </a:rPr>
              <a:t>Set </a:t>
            </a:r>
            <a:r>
              <a:rPr lang="id-ID" sz="3600" b="1" dirty="0">
                <a:latin typeface="Arial Narrow" panose="020B0606020202030204" pitchFamily="34" charset="0"/>
              </a:rPr>
              <a:t>Goals for Assessment </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981" y="1340768"/>
            <a:ext cx="7086600" cy="485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74336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75856" y="332656"/>
            <a:ext cx="2430016" cy="707886"/>
          </a:xfrm>
          <a:prstGeom prst="rect">
            <a:avLst/>
          </a:prstGeom>
        </p:spPr>
        <p:txBody>
          <a:bodyPr wrap="square">
            <a:spAutoFit/>
          </a:bodyPr>
          <a:lstStyle/>
          <a:p>
            <a:r>
              <a:rPr lang="id-ID" sz="4000" b="1" dirty="0" smtClean="0">
                <a:latin typeface="Arial Narrow" panose="020B0606020202030204" pitchFamily="34" charset="0"/>
              </a:rPr>
              <a:t>Prioritize </a:t>
            </a:r>
            <a:endParaRPr lang="id-ID" sz="4000" b="1" dirty="0">
              <a:latin typeface="Arial Narrow" panose="020B0606020202030204" pitchFamily="34" charset="0"/>
            </a:endParaRPr>
          </a:p>
        </p:txBody>
      </p:sp>
      <p:sp>
        <p:nvSpPr>
          <p:cNvPr id="3" name="Rectangle 2"/>
          <p:cNvSpPr/>
          <p:nvPr/>
        </p:nvSpPr>
        <p:spPr>
          <a:xfrm>
            <a:off x="971600" y="1628800"/>
            <a:ext cx="7632848" cy="3970318"/>
          </a:xfrm>
          <a:prstGeom prst="rect">
            <a:avLst/>
          </a:prstGeom>
        </p:spPr>
        <p:txBody>
          <a:bodyPr wrap="square">
            <a:spAutoFit/>
          </a:bodyPr>
          <a:lstStyle/>
          <a:p>
            <a:pPr>
              <a:tabLst>
                <a:tab pos="361950" algn="l"/>
              </a:tabLst>
            </a:pPr>
            <a:r>
              <a:rPr lang="en-US" sz="3600" dirty="0" smtClean="0">
                <a:latin typeface="Arial Narrow" panose="020B0606020202030204" pitchFamily="34" charset="0"/>
              </a:rPr>
              <a:t>•</a:t>
            </a:r>
            <a:r>
              <a:rPr lang="id-ID" sz="3600" dirty="0" smtClean="0">
                <a:latin typeface="Arial Narrow" panose="020B0606020202030204" pitchFamily="34" charset="0"/>
              </a:rPr>
              <a:t>	</a:t>
            </a:r>
            <a:r>
              <a:rPr lang="en-US" sz="3600" b="1" i="1" dirty="0" smtClean="0">
                <a:latin typeface="Arial Narrow" panose="020B0606020202030204" pitchFamily="34" charset="0"/>
              </a:rPr>
              <a:t>Numerical </a:t>
            </a:r>
            <a:r>
              <a:rPr lang="en-US" sz="3600" b="1" i="1" dirty="0">
                <a:latin typeface="Arial Narrow" panose="020B0606020202030204" pitchFamily="34" charset="0"/>
              </a:rPr>
              <a:t>Scores and corresponding </a:t>
            </a:r>
            <a:r>
              <a:rPr lang="id-ID" sz="3600" b="1" i="1" dirty="0" smtClean="0">
                <a:latin typeface="Arial Narrow" panose="020B0606020202030204" pitchFamily="34" charset="0"/>
              </a:rPr>
              <a:t>	</a:t>
            </a:r>
            <a:r>
              <a:rPr lang="en-US" sz="3600" b="1" i="1" dirty="0" smtClean="0">
                <a:latin typeface="Arial Narrow" panose="020B0606020202030204" pitchFamily="34" charset="0"/>
              </a:rPr>
              <a:t>Risk </a:t>
            </a:r>
            <a:r>
              <a:rPr lang="en-US" sz="3600" b="1" i="1" dirty="0">
                <a:latin typeface="Arial Narrow" panose="020B0606020202030204" pitchFamily="34" charset="0"/>
              </a:rPr>
              <a:t>Ratings (RPN) </a:t>
            </a:r>
            <a:endParaRPr lang="en-US" sz="3600" dirty="0">
              <a:latin typeface="Arial Narrow" panose="020B0606020202030204" pitchFamily="34" charset="0"/>
            </a:endParaRPr>
          </a:p>
          <a:p>
            <a:pPr defTabSz="361950"/>
            <a:r>
              <a:rPr lang="id-ID" sz="3600" dirty="0" smtClean="0">
                <a:latin typeface="Arial Narrow" panose="020B0606020202030204" pitchFamily="34" charset="0"/>
              </a:rPr>
              <a:t>	– Exposure </a:t>
            </a:r>
            <a:r>
              <a:rPr lang="id-ID" sz="3600" dirty="0">
                <a:latin typeface="Arial Narrow" panose="020B0606020202030204" pitchFamily="34" charset="0"/>
              </a:rPr>
              <a:t>base </a:t>
            </a:r>
          </a:p>
          <a:p>
            <a:pPr defTabSz="361950"/>
            <a:r>
              <a:rPr lang="en-US" sz="3600" dirty="0" smtClean="0">
                <a:latin typeface="Arial Narrow" panose="020B0606020202030204" pitchFamily="34" charset="0"/>
              </a:rPr>
              <a:t>•</a:t>
            </a:r>
            <a:r>
              <a:rPr lang="id-ID" sz="3600" dirty="0" smtClean="0">
                <a:latin typeface="Arial Narrow" panose="020B0606020202030204" pitchFamily="34" charset="0"/>
              </a:rPr>
              <a:t>	</a:t>
            </a:r>
            <a:r>
              <a:rPr lang="en-US" sz="3600" b="1" i="1" dirty="0" smtClean="0">
                <a:latin typeface="Arial Narrow" panose="020B0606020202030204" pitchFamily="34" charset="0"/>
              </a:rPr>
              <a:t>Recordable </a:t>
            </a:r>
            <a:r>
              <a:rPr lang="en-US" sz="3600" b="1" i="1" dirty="0">
                <a:latin typeface="Arial Narrow" panose="020B0606020202030204" pitchFamily="34" charset="0"/>
              </a:rPr>
              <a:t>Incidents and Reports of </a:t>
            </a:r>
            <a:r>
              <a:rPr lang="id-ID" sz="3600" b="1" i="1" dirty="0" smtClean="0">
                <a:latin typeface="Arial Narrow" panose="020B0606020202030204" pitchFamily="34" charset="0"/>
              </a:rPr>
              <a:t>	</a:t>
            </a:r>
            <a:r>
              <a:rPr lang="en-US" sz="3600" b="1" i="1" dirty="0" smtClean="0">
                <a:latin typeface="Arial Narrow" panose="020B0606020202030204" pitchFamily="34" charset="0"/>
              </a:rPr>
              <a:t>Discomfort </a:t>
            </a:r>
            <a:endParaRPr lang="en-US" sz="3600" dirty="0">
              <a:latin typeface="Arial Narrow" panose="020B0606020202030204" pitchFamily="34" charset="0"/>
            </a:endParaRPr>
          </a:p>
          <a:p>
            <a:pPr>
              <a:tabLst>
                <a:tab pos="361950" algn="l"/>
              </a:tabLst>
            </a:pPr>
            <a:r>
              <a:rPr lang="id-ID" sz="3600" dirty="0" smtClean="0">
                <a:latin typeface="Arial Narrow" panose="020B0606020202030204" pitchFamily="34" charset="0"/>
              </a:rPr>
              <a:t>	– Hot </a:t>
            </a:r>
            <a:r>
              <a:rPr lang="id-ID" sz="3600" dirty="0">
                <a:latin typeface="Arial Narrow" panose="020B0606020202030204" pitchFamily="34" charset="0"/>
              </a:rPr>
              <a:t>Spots </a:t>
            </a:r>
          </a:p>
          <a:p>
            <a:pPr defTabSz="361950"/>
            <a:r>
              <a:rPr lang="id-ID" sz="3600" dirty="0" smtClean="0">
                <a:latin typeface="Arial Narrow" panose="020B0606020202030204" pitchFamily="34" charset="0"/>
              </a:rPr>
              <a:t>	– Potential </a:t>
            </a:r>
            <a:r>
              <a:rPr lang="id-ID" sz="3600" dirty="0">
                <a:latin typeface="Arial Narrow" panose="020B0606020202030204" pitchFamily="34" charset="0"/>
              </a:rPr>
              <a:t>problems </a:t>
            </a:r>
          </a:p>
        </p:txBody>
      </p:sp>
    </p:spTree>
    <p:extLst>
      <p:ext uri="{BB962C8B-B14F-4D97-AF65-F5344CB8AC3E}">
        <p14:creationId xmlns:p14="http://schemas.microsoft.com/office/powerpoint/2010/main" val="893709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75856" y="332656"/>
            <a:ext cx="2430016" cy="707886"/>
          </a:xfrm>
          <a:prstGeom prst="rect">
            <a:avLst/>
          </a:prstGeom>
        </p:spPr>
        <p:txBody>
          <a:bodyPr wrap="square">
            <a:spAutoFit/>
          </a:bodyPr>
          <a:lstStyle/>
          <a:p>
            <a:r>
              <a:rPr lang="id-ID" sz="4000" b="1" dirty="0" smtClean="0">
                <a:latin typeface="Arial Narrow" panose="020B0606020202030204" pitchFamily="34" charset="0"/>
              </a:rPr>
              <a:t>Implement</a:t>
            </a:r>
            <a:endParaRPr lang="id-ID" sz="4000" b="1" dirty="0">
              <a:latin typeface="Arial Narrow" panose="020B0606020202030204" pitchFamily="34" charset="0"/>
            </a:endParaRPr>
          </a:p>
        </p:txBody>
      </p:sp>
      <p:sp>
        <p:nvSpPr>
          <p:cNvPr id="3" name="Rectangle 2"/>
          <p:cNvSpPr/>
          <p:nvPr/>
        </p:nvSpPr>
        <p:spPr>
          <a:xfrm>
            <a:off x="1403648" y="1196752"/>
            <a:ext cx="7200800" cy="5189113"/>
          </a:xfrm>
          <a:prstGeom prst="rect">
            <a:avLst/>
          </a:prstGeom>
        </p:spPr>
        <p:txBody>
          <a:bodyPr wrap="square">
            <a:spAutoFit/>
          </a:bodyPr>
          <a:lstStyle/>
          <a:p>
            <a:pPr>
              <a:lnSpc>
                <a:spcPct val="120000"/>
              </a:lnSpc>
              <a:tabLst>
                <a:tab pos="361950" algn="l"/>
              </a:tabLst>
            </a:pPr>
            <a:r>
              <a:rPr lang="id-ID" sz="3200" dirty="0" smtClean="0">
                <a:latin typeface="Arial Narrow" panose="020B0606020202030204" pitchFamily="34" charset="0"/>
              </a:rPr>
              <a:t>•	Identify </a:t>
            </a:r>
            <a:r>
              <a:rPr lang="id-ID" sz="3200" dirty="0">
                <a:latin typeface="Arial Narrow" panose="020B0606020202030204" pitchFamily="34" charset="0"/>
              </a:rPr>
              <a:t>Effective Controls </a:t>
            </a:r>
          </a:p>
          <a:p>
            <a:pPr defTabSz="361950">
              <a:lnSpc>
                <a:spcPct val="120000"/>
              </a:lnSpc>
            </a:pPr>
            <a:r>
              <a:rPr lang="id-ID" sz="3200" dirty="0" smtClean="0">
                <a:latin typeface="Arial Narrow" panose="020B0606020202030204" pitchFamily="34" charset="0"/>
              </a:rPr>
              <a:t>	– Ergo </a:t>
            </a:r>
            <a:r>
              <a:rPr lang="id-ID" sz="3200" dirty="0">
                <a:latin typeface="Arial Narrow" panose="020B0606020202030204" pitchFamily="34" charset="0"/>
              </a:rPr>
              <a:t>committee brainstorming </a:t>
            </a:r>
          </a:p>
          <a:p>
            <a:pPr defTabSz="361950">
              <a:lnSpc>
                <a:spcPct val="120000"/>
              </a:lnSpc>
            </a:pPr>
            <a:r>
              <a:rPr lang="id-ID" sz="3200" dirty="0" smtClean="0">
                <a:latin typeface="Arial Narrow" panose="020B0606020202030204" pitchFamily="34" charset="0"/>
              </a:rPr>
              <a:t>	– Use </a:t>
            </a:r>
            <a:r>
              <a:rPr lang="id-ID" sz="3200" dirty="0">
                <a:latin typeface="Arial Narrow" panose="020B0606020202030204" pitchFamily="34" charset="0"/>
              </a:rPr>
              <a:t>Hierarchy of Controls </a:t>
            </a:r>
          </a:p>
          <a:p>
            <a:pPr marL="630238">
              <a:lnSpc>
                <a:spcPct val="120000"/>
              </a:lnSpc>
            </a:pPr>
            <a:r>
              <a:rPr lang="id-ID" sz="2800" dirty="0">
                <a:latin typeface="Arial Narrow" panose="020B0606020202030204" pitchFamily="34" charset="0"/>
              </a:rPr>
              <a:t>1.Engineering </a:t>
            </a:r>
          </a:p>
          <a:p>
            <a:pPr marL="630238">
              <a:lnSpc>
                <a:spcPct val="120000"/>
              </a:lnSpc>
            </a:pPr>
            <a:r>
              <a:rPr lang="id-ID" sz="2800" dirty="0">
                <a:latin typeface="Arial Narrow" panose="020B0606020202030204" pitchFamily="34" charset="0"/>
              </a:rPr>
              <a:t>2.Administrative </a:t>
            </a:r>
          </a:p>
          <a:p>
            <a:pPr marL="630238">
              <a:lnSpc>
                <a:spcPct val="120000"/>
              </a:lnSpc>
            </a:pPr>
            <a:r>
              <a:rPr lang="id-ID" sz="2800" dirty="0">
                <a:latin typeface="Arial Narrow" panose="020B0606020202030204" pitchFamily="34" charset="0"/>
              </a:rPr>
              <a:t>3.Work Practices </a:t>
            </a:r>
          </a:p>
          <a:p>
            <a:pPr defTabSz="361950">
              <a:lnSpc>
                <a:spcPct val="120000"/>
              </a:lnSpc>
            </a:pPr>
            <a:r>
              <a:rPr lang="id-ID" sz="3200" dirty="0" smtClean="0">
                <a:latin typeface="Arial Narrow" panose="020B0606020202030204" pitchFamily="34" charset="0"/>
              </a:rPr>
              <a:t>•	Select </a:t>
            </a:r>
            <a:r>
              <a:rPr lang="id-ID" sz="3200" dirty="0">
                <a:latin typeface="Arial Narrow" panose="020B0606020202030204" pitchFamily="34" charset="0"/>
              </a:rPr>
              <a:t>Effective Controls </a:t>
            </a:r>
          </a:p>
          <a:p>
            <a:pPr defTabSz="361950">
              <a:lnSpc>
                <a:spcPct val="120000"/>
              </a:lnSpc>
            </a:pPr>
            <a:r>
              <a:rPr lang="id-ID" sz="3200" dirty="0" smtClean="0">
                <a:latin typeface="Arial Narrow" panose="020B0606020202030204" pitchFamily="34" charset="0"/>
              </a:rPr>
              <a:t>	–	</a:t>
            </a:r>
            <a:r>
              <a:rPr lang="id-ID" sz="2800" dirty="0" smtClean="0">
                <a:latin typeface="Arial Narrow" panose="020B0606020202030204" pitchFamily="34" charset="0"/>
              </a:rPr>
              <a:t>Communicate </a:t>
            </a:r>
            <a:r>
              <a:rPr lang="id-ID" sz="2800" dirty="0">
                <a:latin typeface="Arial Narrow" panose="020B0606020202030204" pitchFamily="34" charset="0"/>
              </a:rPr>
              <a:t>with employees </a:t>
            </a:r>
          </a:p>
          <a:p>
            <a:pPr>
              <a:lnSpc>
                <a:spcPct val="120000"/>
              </a:lnSpc>
              <a:tabLst>
                <a:tab pos="361950" algn="l"/>
              </a:tabLst>
            </a:pPr>
            <a:r>
              <a:rPr lang="id-ID" sz="3200" dirty="0" smtClean="0">
                <a:latin typeface="Arial Narrow" panose="020B0606020202030204" pitchFamily="34" charset="0"/>
              </a:rPr>
              <a:t>•	Implement </a:t>
            </a:r>
            <a:r>
              <a:rPr lang="id-ID" sz="3200" dirty="0">
                <a:latin typeface="Arial Narrow" panose="020B0606020202030204" pitchFamily="34" charset="0"/>
              </a:rPr>
              <a:t>Controls </a:t>
            </a:r>
          </a:p>
        </p:txBody>
      </p:sp>
    </p:spTree>
    <p:extLst>
      <p:ext uri="{BB962C8B-B14F-4D97-AF65-F5344CB8AC3E}">
        <p14:creationId xmlns:p14="http://schemas.microsoft.com/office/powerpoint/2010/main" val="3360275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31840" y="702382"/>
            <a:ext cx="2430016" cy="707886"/>
          </a:xfrm>
          <a:prstGeom prst="rect">
            <a:avLst/>
          </a:prstGeom>
        </p:spPr>
        <p:txBody>
          <a:bodyPr wrap="square">
            <a:spAutoFit/>
          </a:bodyPr>
          <a:lstStyle/>
          <a:p>
            <a:r>
              <a:rPr lang="id-ID" sz="4000" b="1" dirty="0" smtClean="0">
                <a:latin typeface="Arial Narrow" panose="020B0606020202030204" pitchFamily="34" charset="0"/>
              </a:rPr>
              <a:t>Follow-up</a:t>
            </a:r>
            <a:endParaRPr lang="id-ID" sz="4000" b="1" dirty="0">
              <a:latin typeface="Arial Narrow" panose="020B0606020202030204" pitchFamily="34" charset="0"/>
            </a:endParaRPr>
          </a:p>
        </p:txBody>
      </p:sp>
      <p:sp>
        <p:nvSpPr>
          <p:cNvPr id="2" name="Rectangle 1"/>
          <p:cNvSpPr/>
          <p:nvPr/>
        </p:nvSpPr>
        <p:spPr>
          <a:xfrm>
            <a:off x="1043608" y="2200429"/>
            <a:ext cx="7560840" cy="2012859"/>
          </a:xfrm>
          <a:prstGeom prst="rect">
            <a:avLst/>
          </a:prstGeom>
        </p:spPr>
        <p:txBody>
          <a:bodyPr wrap="square">
            <a:spAutoFit/>
          </a:bodyPr>
          <a:lstStyle/>
          <a:p>
            <a:pPr defTabSz="361950">
              <a:lnSpc>
                <a:spcPct val="130000"/>
              </a:lnSpc>
            </a:pPr>
            <a:r>
              <a:rPr lang="en-US" sz="3200" dirty="0" smtClean="0">
                <a:latin typeface="Arial Narrow" panose="020B0606020202030204" pitchFamily="34" charset="0"/>
              </a:rPr>
              <a:t>•</a:t>
            </a:r>
            <a:r>
              <a:rPr lang="id-ID" sz="3200" dirty="0" smtClean="0">
                <a:latin typeface="Arial Narrow" panose="020B0606020202030204" pitchFamily="34" charset="0"/>
              </a:rPr>
              <a:t>	</a:t>
            </a:r>
            <a:r>
              <a:rPr lang="en-US" sz="3200" dirty="0" smtClean="0">
                <a:latin typeface="Arial Narrow" panose="020B0606020202030204" pitchFamily="34" charset="0"/>
              </a:rPr>
              <a:t>Verify </a:t>
            </a:r>
            <a:r>
              <a:rPr lang="en-US" sz="3200" dirty="0">
                <a:latin typeface="Arial Narrow" panose="020B0606020202030204" pitchFamily="34" charset="0"/>
              </a:rPr>
              <a:t>Controls are Correctly Implemented </a:t>
            </a:r>
          </a:p>
          <a:p>
            <a:pPr defTabSz="361950">
              <a:lnSpc>
                <a:spcPct val="130000"/>
              </a:lnSpc>
            </a:pPr>
            <a:r>
              <a:rPr lang="id-ID" sz="3200" dirty="0" smtClean="0">
                <a:latin typeface="Arial Narrow" panose="020B0606020202030204" pitchFamily="34" charset="0"/>
              </a:rPr>
              <a:t>•	Obtain </a:t>
            </a:r>
            <a:r>
              <a:rPr lang="id-ID" sz="3200" dirty="0">
                <a:latin typeface="Arial Narrow" panose="020B0606020202030204" pitchFamily="34" charset="0"/>
              </a:rPr>
              <a:t>employee feedback </a:t>
            </a:r>
          </a:p>
          <a:p>
            <a:pPr>
              <a:lnSpc>
                <a:spcPct val="130000"/>
              </a:lnSpc>
              <a:tabLst>
                <a:tab pos="361950" algn="l"/>
              </a:tabLst>
            </a:pPr>
            <a:r>
              <a:rPr lang="en-US" sz="3200" dirty="0" smtClean="0">
                <a:latin typeface="Arial Narrow" panose="020B0606020202030204" pitchFamily="34" charset="0"/>
              </a:rPr>
              <a:t>•</a:t>
            </a:r>
            <a:r>
              <a:rPr lang="id-ID" sz="3200" dirty="0" smtClean="0">
                <a:latin typeface="Arial Narrow" panose="020B0606020202030204" pitchFamily="34" charset="0"/>
              </a:rPr>
              <a:t>	</a:t>
            </a:r>
            <a:r>
              <a:rPr lang="en-US" sz="3200" dirty="0" smtClean="0">
                <a:latin typeface="Arial Narrow" panose="020B0606020202030204" pitchFamily="34" charset="0"/>
              </a:rPr>
              <a:t>Formal </a:t>
            </a:r>
            <a:r>
              <a:rPr lang="en-US" sz="3200" dirty="0">
                <a:latin typeface="Arial Narrow" panose="020B0606020202030204" pitchFamily="34" charset="0"/>
              </a:rPr>
              <a:t>Review after break-in period </a:t>
            </a:r>
          </a:p>
        </p:txBody>
      </p:sp>
    </p:spTree>
    <p:extLst>
      <p:ext uri="{BB962C8B-B14F-4D97-AF65-F5344CB8AC3E}">
        <p14:creationId xmlns:p14="http://schemas.microsoft.com/office/powerpoint/2010/main" val="34949593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63888" y="695316"/>
            <a:ext cx="2430016" cy="707886"/>
          </a:xfrm>
          <a:prstGeom prst="rect">
            <a:avLst/>
          </a:prstGeom>
        </p:spPr>
        <p:txBody>
          <a:bodyPr wrap="square">
            <a:spAutoFit/>
          </a:bodyPr>
          <a:lstStyle/>
          <a:p>
            <a:r>
              <a:rPr lang="id-ID" sz="4000" b="1" dirty="0" smtClean="0">
                <a:latin typeface="Arial Narrow" panose="020B0606020202030204" pitchFamily="34" charset="0"/>
              </a:rPr>
              <a:t>Measure</a:t>
            </a:r>
            <a:endParaRPr lang="id-ID" sz="4000" b="1" dirty="0">
              <a:latin typeface="Arial Narrow" panose="020B0606020202030204" pitchFamily="34" charset="0"/>
            </a:endParaRPr>
          </a:p>
        </p:txBody>
      </p:sp>
      <p:sp>
        <p:nvSpPr>
          <p:cNvPr id="3" name="Rectangle 2"/>
          <p:cNvSpPr/>
          <p:nvPr/>
        </p:nvSpPr>
        <p:spPr>
          <a:xfrm>
            <a:off x="899592" y="1700808"/>
            <a:ext cx="8244408" cy="4739759"/>
          </a:xfrm>
          <a:prstGeom prst="rect">
            <a:avLst/>
          </a:prstGeom>
        </p:spPr>
        <p:txBody>
          <a:bodyPr wrap="square">
            <a:spAutoFit/>
          </a:bodyPr>
          <a:lstStyle/>
          <a:p>
            <a:pPr defTabSz="361950"/>
            <a:r>
              <a:rPr lang="en-US" sz="3200" dirty="0" smtClean="0">
                <a:latin typeface="Arial Narrow" panose="020B0606020202030204" pitchFamily="34" charset="0"/>
              </a:rPr>
              <a:t>•</a:t>
            </a:r>
            <a:r>
              <a:rPr lang="id-ID" sz="3200" dirty="0" smtClean="0">
                <a:latin typeface="Arial Narrow" panose="020B0606020202030204" pitchFamily="34" charset="0"/>
              </a:rPr>
              <a:t>	</a:t>
            </a:r>
            <a:r>
              <a:rPr lang="en-US" sz="3200" dirty="0" smtClean="0">
                <a:latin typeface="Arial Narrow" panose="020B0606020202030204" pitchFamily="34" charset="0"/>
              </a:rPr>
              <a:t>Short </a:t>
            </a:r>
            <a:r>
              <a:rPr lang="en-US" sz="3200" dirty="0">
                <a:latin typeface="Arial Narrow" panose="020B0606020202030204" pitchFamily="34" charset="0"/>
              </a:rPr>
              <a:t>Term and Long Term Metrics </a:t>
            </a:r>
          </a:p>
          <a:p>
            <a:pPr defTabSz="361950"/>
            <a:r>
              <a:rPr lang="id-ID" sz="3200" dirty="0" smtClean="0">
                <a:latin typeface="Arial Narrow" panose="020B0606020202030204" pitchFamily="34" charset="0"/>
              </a:rPr>
              <a:t>	– Lagging </a:t>
            </a:r>
            <a:r>
              <a:rPr lang="id-ID" sz="3200" dirty="0">
                <a:latin typeface="Arial Narrow" panose="020B0606020202030204" pitchFamily="34" charset="0"/>
              </a:rPr>
              <a:t>Long Term Measures </a:t>
            </a:r>
          </a:p>
          <a:p>
            <a:pPr defTabSz="630238"/>
            <a:r>
              <a:rPr lang="id-ID" sz="3200" dirty="0" smtClean="0">
                <a:latin typeface="Arial Narrow" panose="020B0606020202030204" pitchFamily="34" charset="0"/>
              </a:rPr>
              <a:t>	</a:t>
            </a:r>
            <a:r>
              <a:rPr lang="en-US" sz="3200" dirty="0" smtClean="0">
                <a:latin typeface="Arial Narrow" panose="020B0606020202030204" pitchFamily="34" charset="0"/>
              </a:rPr>
              <a:t>•</a:t>
            </a:r>
            <a:r>
              <a:rPr lang="id-ID" sz="3200" dirty="0" smtClean="0">
                <a:latin typeface="Arial Narrow" panose="020B0606020202030204" pitchFamily="34" charset="0"/>
              </a:rPr>
              <a:t> </a:t>
            </a:r>
            <a:r>
              <a:rPr lang="en-US" sz="3200" dirty="0" smtClean="0">
                <a:latin typeface="Arial Narrow" panose="020B0606020202030204" pitchFamily="34" charset="0"/>
              </a:rPr>
              <a:t>ergo </a:t>
            </a:r>
            <a:r>
              <a:rPr lang="en-US" sz="3200" dirty="0">
                <a:latin typeface="Arial Narrow" panose="020B0606020202030204" pitchFamily="34" charset="0"/>
              </a:rPr>
              <a:t>incidents rates &amp; DART rates </a:t>
            </a:r>
          </a:p>
          <a:p>
            <a:pPr>
              <a:tabLst>
                <a:tab pos="630238" algn="l"/>
              </a:tabLst>
            </a:pPr>
            <a:r>
              <a:rPr lang="id-ID" sz="3200" dirty="0" smtClean="0">
                <a:latin typeface="Arial Narrow" panose="020B0606020202030204" pitchFamily="34" charset="0"/>
              </a:rPr>
              <a:t>	• Employee </a:t>
            </a:r>
            <a:r>
              <a:rPr lang="id-ID" sz="3200" dirty="0">
                <a:latin typeface="Arial Narrow" panose="020B0606020202030204" pitchFamily="34" charset="0"/>
              </a:rPr>
              <a:t>complaints </a:t>
            </a:r>
            <a:endParaRPr lang="id-ID" sz="3200" dirty="0" smtClean="0">
              <a:latin typeface="Arial Narrow" panose="020B0606020202030204" pitchFamily="34" charset="0"/>
            </a:endParaRPr>
          </a:p>
          <a:p>
            <a:pPr>
              <a:tabLst>
                <a:tab pos="630238" algn="l"/>
              </a:tabLst>
            </a:pPr>
            <a:endParaRPr lang="id-ID" sz="1400" dirty="0">
              <a:latin typeface="Arial Narrow" panose="020B0606020202030204" pitchFamily="34" charset="0"/>
            </a:endParaRPr>
          </a:p>
          <a:p>
            <a:pPr>
              <a:tabLst>
                <a:tab pos="361950" algn="l"/>
              </a:tabLst>
            </a:pPr>
            <a:r>
              <a:rPr lang="id-ID" sz="3200" dirty="0" smtClean="0">
                <a:latin typeface="Arial Narrow" panose="020B0606020202030204" pitchFamily="34" charset="0"/>
              </a:rPr>
              <a:t>	– Proactive </a:t>
            </a:r>
            <a:r>
              <a:rPr lang="id-ID" sz="3200" dirty="0">
                <a:latin typeface="Arial Narrow" panose="020B0606020202030204" pitchFamily="34" charset="0"/>
              </a:rPr>
              <a:t>Short Term Measures </a:t>
            </a:r>
          </a:p>
          <a:p>
            <a:pPr defTabSz="630238"/>
            <a:r>
              <a:rPr lang="id-ID" sz="3200" dirty="0" smtClean="0">
                <a:latin typeface="Arial Narrow" panose="020B0606020202030204" pitchFamily="34" charset="0"/>
              </a:rPr>
              <a:t>	• # </a:t>
            </a:r>
            <a:r>
              <a:rPr lang="id-ID" sz="3200" dirty="0">
                <a:latin typeface="Arial Narrow" panose="020B0606020202030204" pitchFamily="34" charset="0"/>
              </a:rPr>
              <a:t>of Assessments performed </a:t>
            </a:r>
          </a:p>
          <a:p>
            <a:pPr defTabSz="630238"/>
            <a:r>
              <a:rPr lang="id-ID" sz="3200" dirty="0" smtClean="0">
                <a:latin typeface="Arial Narrow" panose="020B0606020202030204" pitchFamily="34" charset="0"/>
              </a:rPr>
              <a:t>	• RPN </a:t>
            </a:r>
            <a:r>
              <a:rPr lang="id-ID" sz="3200" dirty="0">
                <a:latin typeface="Arial Narrow" panose="020B0606020202030204" pitchFamily="34" charset="0"/>
              </a:rPr>
              <a:t>reductions </a:t>
            </a:r>
          </a:p>
          <a:p>
            <a:pPr defTabSz="630238"/>
            <a:r>
              <a:rPr lang="id-ID" sz="3200" dirty="0" smtClean="0">
                <a:latin typeface="Arial Narrow" panose="020B0606020202030204" pitchFamily="34" charset="0"/>
              </a:rPr>
              <a:t>	• Ergo </a:t>
            </a:r>
            <a:r>
              <a:rPr lang="id-ID" sz="3200" dirty="0">
                <a:latin typeface="Arial Narrow" panose="020B0606020202030204" pitchFamily="34" charset="0"/>
              </a:rPr>
              <a:t>training </a:t>
            </a:r>
          </a:p>
          <a:p>
            <a:pPr defTabSz="630238"/>
            <a:r>
              <a:rPr lang="id-ID" sz="3200" dirty="0" smtClean="0">
                <a:latin typeface="Arial Narrow" panose="020B0606020202030204" pitchFamily="34" charset="0"/>
              </a:rPr>
              <a:t>	</a:t>
            </a:r>
            <a:r>
              <a:rPr lang="en-US" sz="3200" dirty="0" smtClean="0">
                <a:latin typeface="Arial Narrow" panose="020B0606020202030204" pitchFamily="34" charset="0"/>
              </a:rPr>
              <a:t>•</a:t>
            </a:r>
            <a:r>
              <a:rPr lang="id-ID" sz="3200" dirty="0" smtClean="0">
                <a:latin typeface="Arial Narrow" panose="020B0606020202030204" pitchFamily="34" charset="0"/>
              </a:rPr>
              <a:t> </a:t>
            </a:r>
            <a:r>
              <a:rPr lang="en-US" sz="3200" dirty="0" smtClean="0">
                <a:latin typeface="Arial Narrow" panose="020B0606020202030204" pitchFamily="34" charset="0"/>
              </a:rPr>
              <a:t>Ergo </a:t>
            </a:r>
            <a:r>
              <a:rPr lang="en-US" sz="3200" dirty="0">
                <a:latin typeface="Arial Narrow" panose="020B0606020202030204" pitchFamily="34" charset="0"/>
              </a:rPr>
              <a:t>assessments of new operations/MOC </a:t>
            </a:r>
          </a:p>
        </p:txBody>
      </p:sp>
    </p:spTree>
    <p:extLst>
      <p:ext uri="{BB962C8B-B14F-4D97-AF65-F5344CB8AC3E}">
        <p14:creationId xmlns:p14="http://schemas.microsoft.com/office/powerpoint/2010/main" val="15590593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77221" y="764704"/>
            <a:ext cx="4032448" cy="707886"/>
          </a:xfrm>
          <a:prstGeom prst="rect">
            <a:avLst/>
          </a:prstGeom>
        </p:spPr>
        <p:txBody>
          <a:bodyPr wrap="square">
            <a:spAutoFit/>
          </a:bodyPr>
          <a:lstStyle/>
          <a:p>
            <a:r>
              <a:rPr lang="id-ID" sz="4000" b="1" dirty="0" smtClean="0">
                <a:latin typeface="Arial Narrow" panose="020B0606020202030204" pitchFamily="34" charset="0"/>
              </a:rPr>
              <a:t>Communicate</a:t>
            </a:r>
            <a:endParaRPr lang="id-ID" sz="4000" b="1" dirty="0">
              <a:latin typeface="Arial Narrow" panose="020B0606020202030204" pitchFamily="34" charset="0"/>
            </a:endParaRPr>
          </a:p>
        </p:txBody>
      </p:sp>
      <p:sp>
        <p:nvSpPr>
          <p:cNvPr id="2" name="Rectangle 1"/>
          <p:cNvSpPr/>
          <p:nvPr/>
        </p:nvSpPr>
        <p:spPr>
          <a:xfrm>
            <a:off x="2060414" y="2040648"/>
            <a:ext cx="6066061" cy="1569660"/>
          </a:xfrm>
          <a:prstGeom prst="rect">
            <a:avLst/>
          </a:prstGeom>
        </p:spPr>
        <p:txBody>
          <a:bodyPr wrap="square">
            <a:spAutoFit/>
          </a:bodyPr>
          <a:lstStyle/>
          <a:p>
            <a:pPr defTabSz="361950"/>
            <a:r>
              <a:rPr lang="id-ID" sz="3200" dirty="0" smtClean="0">
                <a:latin typeface="Arial Narrow" panose="020B0606020202030204" pitchFamily="34" charset="0"/>
              </a:rPr>
              <a:t>•	Communication </a:t>
            </a:r>
            <a:r>
              <a:rPr lang="id-ID" sz="3200" dirty="0">
                <a:latin typeface="Arial Narrow" panose="020B0606020202030204" pitchFamily="34" charset="0"/>
              </a:rPr>
              <a:t>at all levels </a:t>
            </a:r>
          </a:p>
          <a:p>
            <a:pPr defTabSz="361950"/>
            <a:r>
              <a:rPr lang="en-US" sz="3200" dirty="0" smtClean="0">
                <a:latin typeface="Arial Narrow" panose="020B0606020202030204" pitchFamily="34" charset="0"/>
              </a:rPr>
              <a:t>•</a:t>
            </a:r>
            <a:r>
              <a:rPr lang="id-ID" sz="3200" dirty="0" smtClean="0">
                <a:latin typeface="Arial Narrow" panose="020B0606020202030204" pitchFamily="34" charset="0"/>
              </a:rPr>
              <a:t>	</a:t>
            </a:r>
            <a:r>
              <a:rPr lang="en-US" sz="3200" dirty="0" smtClean="0">
                <a:latin typeface="Arial Narrow" panose="020B0606020202030204" pitchFamily="34" charset="0"/>
              </a:rPr>
              <a:t>Collect </a:t>
            </a:r>
            <a:r>
              <a:rPr lang="en-US" sz="3200" dirty="0">
                <a:latin typeface="Arial Narrow" panose="020B0606020202030204" pitchFamily="34" charset="0"/>
              </a:rPr>
              <a:t>employee feedback on ergo </a:t>
            </a:r>
            <a:endParaRPr lang="id-ID" sz="3200" dirty="0" smtClean="0">
              <a:latin typeface="Arial Narrow" panose="020B0606020202030204" pitchFamily="34" charset="0"/>
            </a:endParaRPr>
          </a:p>
          <a:p>
            <a:pPr defTabSz="361950"/>
            <a:r>
              <a:rPr lang="id-ID" sz="3200" dirty="0">
                <a:latin typeface="Arial Narrow" panose="020B0606020202030204" pitchFamily="34" charset="0"/>
              </a:rPr>
              <a:t>	</a:t>
            </a:r>
            <a:r>
              <a:rPr lang="en-US" sz="3200" dirty="0" smtClean="0">
                <a:latin typeface="Arial Narrow" panose="020B0606020202030204" pitchFamily="34" charset="0"/>
              </a:rPr>
              <a:t>conditions regularly </a:t>
            </a:r>
            <a:endParaRPr lang="en-US" sz="3200" dirty="0">
              <a:latin typeface="Arial Narrow" panose="020B0606020202030204" pitchFamily="34" charset="0"/>
            </a:endParaRPr>
          </a:p>
        </p:txBody>
      </p:sp>
    </p:spTree>
    <p:extLst>
      <p:ext uri="{BB962C8B-B14F-4D97-AF65-F5344CB8AC3E}">
        <p14:creationId xmlns:p14="http://schemas.microsoft.com/office/powerpoint/2010/main" val="31673911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95736" y="332656"/>
            <a:ext cx="6300192" cy="646331"/>
          </a:xfrm>
          <a:prstGeom prst="rect">
            <a:avLst/>
          </a:prstGeom>
        </p:spPr>
        <p:txBody>
          <a:bodyPr wrap="square">
            <a:spAutoFit/>
          </a:bodyPr>
          <a:lstStyle/>
          <a:p>
            <a:r>
              <a:rPr lang="id-ID" sz="3600" b="1" dirty="0" smtClean="0">
                <a:latin typeface="Arial Narrow" panose="020B0606020202030204" pitchFamily="34" charset="0"/>
              </a:rPr>
              <a:t>Ergonomics </a:t>
            </a:r>
            <a:r>
              <a:rPr lang="id-ID" sz="3600" b="1" dirty="0">
                <a:latin typeface="Arial Narrow" panose="020B0606020202030204" pitchFamily="34" charset="0"/>
              </a:rPr>
              <a:t>Risk Factors </a:t>
            </a:r>
          </a:p>
        </p:txBody>
      </p:sp>
      <p:sp>
        <p:nvSpPr>
          <p:cNvPr id="3" name="Rectangle 2"/>
          <p:cNvSpPr/>
          <p:nvPr/>
        </p:nvSpPr>
        <p:spPr>
          <a:xfrm>
            <a:off x="385633" y="1302136"/>
            <a:ext cx="4572000" cy="584775"/>
          </a:xfrm>
          <a:prstGeom prst="rect">
            <a:avLst/>
          </a:prstGeom>
        </p:spPr>
        <p:txBody>
          <a:bodyPr>
            <a:spAutoFit/>
          </a:bodyPr>
          <a:lstStyle/>
          <a:p>
            <a:pPr marL="457200" indent="-457200">
              <a:buFont typeface="Wingdings" panose="05000000000000000000" pitchFamily="2" charset="2"/>
              <a:buChar char="v"/>
            </a:pPr>
            <a:r>
              <a:rPr lang="id-ID" sz="3200" b="1" dirty="0" smtClean="0">
                <a:latin typeface="Arial Narrow" panose="020B0606020202030204" pitchFamily="34" charset="0"/>
              </a:rPr>
              <a:t>Contributing </a:t>
            </a:r>
            <a:r>
              <a:rPr lang="id-ID" sz="3200" b="1" dirty="0">
                <a:latin typeface="Arial Narrow" panose="020B0606020202030204" pitchFamily="34" charset="0"/>
              </a:rPr>
              <a:t>Factors </a:t>
            </a:r>
          </a:p>
        </p:txBody>
      </p:sp>
      <p:sp>
        <p:nvSpPr>
          <p:cNvPr id="4" name="Rectangle 3"/>
          <p:cNvSpPr/>
          <p:nvPr/>
        </p:nvSpPr>
        <p:spPr>
          <a:xfrm>
            <a:off x="899592" y="2060848"/>
            <a:ext cx="4572000" cy="2554545"/>
          </a:xfrm>
          <a:prstGeom prst="rect">
            <a:avLst/>
          </a:prstGeom>
        </p:spPr>
        <p:txBody>
          <a:bodyPr>
            <a:spAutoFit/>
          </a:bodyPr>
          <a:lstStyle/>
          <a:p>
            <a:r>
              <a:rPr lang="id-ID" sz="3200" dirty="0" smtClean="0">
                <a:latin typeface="Arial Narrow" panose="020B0606020202030204" pitchFamily="34" charset="0"/>
              </a:rPr>
              <a:t>● Awkward </a:t>
            </a:r>
            <a:r>
              <a:rPr lang="id-ID" sz="3200" dirty="0">
                <a:latin typeface="Arial Narrow" panose="020B0606020202030204" pitchFamily="34" charset="0"/>
              </a:rPr>
              <a:t>Posture </a:t>
            </a:r>
          </a:p>
          <a:p>
            <a:r>
              <a:rPr lang="id-ID" sz="3200" dirty="0" smtClean="0">
                <a:latin typeface="Arial Narrow" panose="020B0606020202030204" pitchFamily="34" charset="0"/>
              </a:rPr>
              <a:t>● Excessive </a:t>
            </a:r>
            <a:r>
              <a:rPr lang="id-ID" sz="3200" dirty="0">
                <a:latin typeface="Arial Narrow" panose="020B0606020202030204" pitchFamily="34" charset="0"/>
              </a:rPr>
              <a:t>Force </a:t>
            </a:r>
          </a:p>
          <a:p>
            <a:r>
              <a:rPr lang="id-ID" sz="3200" dirty="0" smtClean="0">
                <a:latin typeface="Arial Narrow" panose="020B0606020202030204" pitchFamily="34" charset="0"/>
              </a:rPr>
              <a:t>● Repetitive </a:t>
            </a:r>
            <a:r>
              <a:rPr lang="id-ID" sz="3200" dirty="0">
                <a:latin typeface="Arial Narrow" panose="020B0606020202030204" pitchFamily="34" charset="0"/>
              </a:rPr>
              <a:t>Motion </a:t>
            </a:r>
          </a:p>
          <a:p>
            <a:r>
              <a:rPr lang="id-ID" sz="3200" dirty="0" smtClean="0">
                <a:latin typeface="Arial Narrow" panose="020B0606020202030204" pitchFamily="34" charset="0"/>
              </a:rPr>
              <a:t>● Static </a:t>
            </a:r>
            <a:r>
              <a:rPr lang="id-ID" sz="3200" dirty="0">
                <a:latin typeface="Arial Narrow" panose="020B0606020202030204" pitchFamily="34" charset="0"/>
              </a:rPr>
              <a:t>Loading </a:t>
            </a:r>
          </a:p>
          <a:p>
            <a:r>
              <a:rPr lang="id-ID" sz="3200" dirty="0" smtClean="0">
                <a:latin typeface="Arial Narrow" panose="020B0606020202030204" pitchFamily="34" charset="0"/>
              </a:rPr>
              <a:t>● Contact </a:t>
            </a:r>
            <a:r>
              <a:rPr lang="id-ID" sz="3200" dirty="0">
                <a:latin typeface="Arial Narrow" panose="020B0606020202030204" pitchFamily="34" charset="0"/>
              </a:rPr>
              <a:t>Stress </a:t>
            </a:r>
          </a:p>
        </p:txBody>
      </p:sp>
      <p:sp>
        <p:nvSpPr>
          <p:cNvPr id="5" name="Rectangle 4"/>
          <p:cNvSpPr/>
          <p:nvPr/>
        </p:nvSpPr>
        <p:spPr>
          <a:xfrm>
            <a:off x="4696074" y="1290487"/>
            <a:ext cx="4447926" cy="584775"/>
          </a:xfrm>
          <a:prstGeom prst="rect">
            <a:avLst/>
          </a:prstGeom>
        </p:spPr>
        <p:txBody>
          <a:bodyPr wrap="square">
            <a:spAutoFit/>
          </a:bodyPr>
          <a:lstStyle/>
          <a:p>
            <a:pPr marL="457200" indent="-457200">
              <a:buFont typeface="Wingdings" panose="05000000000000000000" pitchFamily="2" charset="2"/>
              <a:buChar char="v"/>
            </a:pPr>
            <a:r>
              <a:rPr lang="id-ID" sz="3200" b="1" dirty="0" smtClean="0">
                <a:latin typeface="Arial Narrow" panose="020B0606020202030204" pitchFamily="34" charset="0"/>
              </a:rPr>
              <a:t>Environmental </a:t>
            </a:r>
            <a:r>
              <a:rPr lang="id-ID" sz="3200" b="1" dirty="0">
                <a:latin typeface="Arial Narrow" panose="020B0606020202030204" pitchFamily="34" charset="0"/>
              </a:rPr>
              <a:t>Factors </a:t>
            </a:r>
          </a:p>
        </p:txBody>
      </p:sp>
      <p:sp>
        <p:nvSpPr>
          <p:cNvPr id="6" name="Rectangle 5"/>
          <p:cNvSpPr/>
          <p:nvPr/>
        </p:nvSpPr>
        <p:spPr>
          <a:xfrm>
            <a:off x="4958438" y="2276871"/>
            <a:ext cx="4572000" cy="2062103"/>
          </a:xfrm>
          <a:prstGeom prst="rect">
            <a:avLst/>
          </a:prstGeom>
        </p:spPr>
        <p:txBody>
          <a:bodyPr>
            <a:spAutoFit/>
          </a:bodyPr>
          <a:lstStyle/>
          <a:p>
            <a:r>
              <a:rPr lang="id-ID" sz="3200" dirty="0" smtClean="0">
                <a:latin typeface="Arial Narrow" panose="020B0606020202030204" pitchFamily="34" charset="0"/>
              </a:rPr>
              <a:t>►Noise </a:t>
            </a:r>
            <a:endParaRPr lang="id-ID" sz="3200" dirty="0">
              <a:latin typeface="Arial Narrow" panose="020B0606020202030204" pitchFamily="34" charset="0"/>
            </a:endParaRPr>
          </a:p>
          <a:p>
            <a:r>
              <a:rPr lang="id-ID" sz="3200" dirty="0" smtClean="0">
                <a:latin typeface="Arial Narrow" panose="020B0606020202030204" pitchFamily="34" charset="0"/>
              </a:rPr>
              <a:t>►Temperature </a:t>
            </a:r>
            <a:endParaRPr lang="id-ID" sz="3200" dirty="0">
              <a:latin typeface="Arial Narrow" panose="020B0606020202030204" pitchFamily="34" charset="0"/>
            </a:endParaRPr>
          </a:p>
          <a:p>
            <a:r>
              <a:rPr lang="id-ID" sz="3200" dirty="0" smtClean="0">
                <a:latin typeface="Arial Narrow" panose="020B0606020202030204" pitchFamily="34" charset="0"/>
              </a:rPr>
              <a:t>►Lighting/glare </a:t>
            </a:r>
            <a:endParaRPr lang="id-ID" sz="3200" dirty="0">
              <a:latin typeface="Arial Narrow" panose="020B0606020202030204" pitchFamily="34" charset="0"/>
            </a:endParaRPr>
          </a:p>
          <a:p>
            <a:r>
              <a:rPr lang="id-ID" sz="3200" dirty="0" smtClean="0">
                <a:latin typeface="Arial Narrow" panose="020B0606020202030204" pitchFamily="34" charset="0"/>
              </a:rPr>
              <a:t>►Vibration </a:t>
            </a:r>
            <a:endParaRPr lang="id-ID" sz="3200" dirty="0">
              <a:latin typeface="Arial Narrow" panose="020B0606020202030204" pitchFamily="34" charset="0"/>
            </a:endParaRPr>
          </a:p>
        </p:txBody>
      </p:sp>
    </p:spTree>
    <p:extLst>
      <p:ext uri="{BB962C8B-B14F-4D97-AF65-F5344CB8AC3E}">
        <p14:creationId xmlns:p14="http://schemas.microsoft.com/office/powerpoint/2010/main" val="772215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38200" y="476672"/>
            <a:ext cx="7772400" cy="4114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ct val="50000"/>
              </a:spcBef>
              <a:buFontTx/>
              <a:buNone/>
            </a:pPr>
            <a:r>
              <a:rPr lang="id-ID" altLang="id-ID" b="1" dirty="0" smtClean="0">
                <a:latin typeface="Arial Narrow" panose="020B0606020202030204" pitchFamily="34" charset="0"/>
              </a:rPr>
              <a:t>Advantage</a:t>
            </a:r>
            <a:r>
              <a:rPr lang="en-US" altLang="id-ID" b="1" dirty="0" smtClean="0">
                <a:latin typeface="Arial Narrow" panose="020B0606020202030204" pitchFamily="34" charset="0"/>
              </a:rPr>
              <a:t> of Ergonomics </a:t>
            </a:r>
          </a:p>
          <a:p>
            <a:pPr>
              <a:spcBef>
                <a:spcPct val="50000"/>
              </a:spcBef>
              <a:buFontTx/>
              <a:buNone/>
            </a:pPr>
            <a:endParaRPr lang="en-US" altLang="id-ID" sz="1000" dirty="0" smtClean="0"/>
          </a:p>
          <a:p>
            <a:pPr lvl="1">
              <a:spcBef>
                <a:spcPct val="0"/>
              </a:spcBef>
            </a:pPr>
            <a:r>
              <a:rPr lang="en-US" altLang="id-ID" dirty="0" smtClean="0"/>
              <a:t> </a:t>
            </a:r>
            <a:r>
              <a:rPr lang="en-US" altLang="id-ID" b="1" dirty="0" smtClean="0">
                <a:latin typeface="Arial Narrow" panose="020B0606020202030204" pitchFamily="34" charset="0"/>
              </a:rPr>
              <a:t>safer jobs with fewer injuries</a:t>
            </a:r>
          </a:p>
          <a:p>
            <a:pPr lvl="1">
              <a:spcBef>
                <a:spcPct val="0"/>
              </a:spcBef>
            </a:pPr>
            <a:r>
              <a:rPr lang="en-US" altLang="id-ID" b="1" dirty="0" smtClean="0">
                <a:latin typeface="Arial Narrow" panose="020B0606020202030204" pitchFamily="34" charset="0"/>
              </a:rPr>
              <a:t> increased efficiency and productivity</a:t>
            </a:r>
          </a:p>
          <a:p>
            <a:pPr lvl="1">
              <a:spcBef>
                <a:spcPct val="0"/>
              </a:spcBef>
            </a:pPr>
            <a:r>
              <a:rPr lang="en-US" altLang="id-ID" b="1" dirty="0" smtClean="0">
                <a:latin typeface="Arial Narrow" panose="020B0606020202030204" pitchFamily="34" charset="0"/>
              </a:rPr>
              <a:t> improved quality and fewer errors</a:t>
            </a:r>
          </a:p>
          <a:p>
            <a:pPr lvl="1">
              <a:spcBef>
                <a:spcPct val="0"/>
              </a:spcBef>
            </a:pPr>
            <a:r>
              <a:rPr lang="en-US" altLang="id-ID" b="1" dirty="0" smtClean="0">
                <a:latin typeface="Arial Narrow" panose="020B0606020202030204" pitchFamily="34" charset="0"/>
              </a:rPr>
              <a:t> improved morale</a:t>
            </a:r>
            <a:endParaRPr lang="id-ID" altLang="id-ID" b="1" dirty="0">
              <a:latin typeface="Arial Narrow" panose="020B0606020202030204" pitchFamily="34" charset="0"/>
            </a:endParaRPr>
          </a:p>
          <a:p>
            <a:pPr>
              <a:lnSpc>
                <a:spcPct val="90000"/>
              </a:lnSpc>
              <a:buFontTx/>
              <a:buNone/>
            </a:pPr>
            <a:endParaRPr lang="id-ID" altLang="id-ID" sz="1200" b="1" dirty="0" smtClean="0">
              <a:latin typeface="Arial Narrow" panose="020B0606020202030204" pitchFamily="34" charset="0"/>
            </a:endParaRPr>
          </a:p>
          <a:p>
            <a:pPr>
              <a:lnSpc>
                <a:spcPct val="90000"/>
              </a:lnSpc>
              <a:buFontTx/>
              <a:buNone/>
            </a:pPr>
            <a:r>
              <a:rPr lang="en-US" altLang="id-ID" b="1" dirty="0" smtClean="0">
                <a:latin typeface="Arial Narrow" panose="020B0606020202030204" pitchFamily="34" charset="0"/>
              </a:rPr>
              <a:t>Ergonomic </a:t>
            </a:r>
            <a:r>
              <a:rPr lang="id-ID" altLang="id-ID" b="1" dirty="0">
                <a:latin typeface="Arial Narrow" panose="020B0606020202030204" pitchFamily="34" charset="0"/>
              </a:rPr>
              <a:t>Objectives </a:t>
            </a:r>
            <a:endParaRPr lang="en-US" altLang="id-ID" b="1" dirty="0">
              <a:latin typeface="Arial Narrow" panose="020B0606020202030204" pitchFamily="34" charset="0"/>
            </a:endParaRPr>
          </a:p>
          <a:p>
            <a:pPr>
              <a:lnSpc>
                <a:spcPct val="90000"/>
              </a:lnSpc>
              <a:buFontTx/>
              <a:buNone/>
            </a:pPr>
            <a:endParaRPr lang="en-US" altLang="id-ID" sz="1000" b="1" dirty="0">
              <a:latin typeface="Arial Narrow" panose="020B0606020202030204" pitchFamily="34" charset="0"/>
            </a:endParaRPr>
          </a:p>
          <a:p>
            <a:pPr>
              <a:lnSpc>
                <a:spcPct val="90000"/>
              </a:lnSpc>
              <a:buFont typeface="Wingdings 2" pitchFamily="18" charset="2"/>
              <a:buChar char="®"/>
            </a:pPr>
            <a:r>
              <a:rPr lang="en-US" altLang="id-ID" sz="2800" b="1" dirty="0">
                <a:latin typeface="Arial Narrow" panose="020B0606020202030204" pitchFamily="34" charset="0"/>
              </a:rPr>
              <a:t>Finding ways to make strenuous, often repetitive work, less likely to cause muscle and joint injuries -- and still get the job done.</a:t>
            </a:r>
          </a:p>
          <a:p>
            <a:pPr>
              <a:lnSpc>
                <a:spcPct val="90000"/>
              </a:lnSpc>
              <a:buFont typeface="Wingdings 2" pitchFamily="18" charset="2"/>
              <a:buChar char="®"/>
            </a:pPr>
            <a:endParaRPr lang="en-US" altLang="id-ID" sz="1000" b="1" dirty="0">
              <a:latin typeface="Arial Narrow" panose="020B0606020202030204" pitchFamily="34" charset="0"/>
            </a:endParaRPr>
          </a:p>
          <a:p>
            <a:pPr>
              <a:lnSpc>
                <a:spcPct val="90000"/>
              </a:lnSpc>
              <a:buFont typeface="Wingdings 2" pitchFamily="18" charset="2"/>
              <a:buChar char="®"/>
            </a:pPr>
            <a:r>
              <a:rPr lang="en-US" altLang="id-ID" sz="2800" b="1" dirty="0">
                <a:latin typeface="Arial Narrow" panose="020B0606020202030204" pitchFamily="34" charset="0"/>
              </a:rPr>
              <a:t>Keeping young bodies from </a:t>
            </a:r>
            <a:r>
              <a:rPr lang="en-US" altLang="id-ID" sz="2800" b="1" i="1" dirty="0">
                <a:latin typeface="Arial Narrow" panose="020B0606020202030204" pitchFamily="34" charset="0"/>
              </a:rPr>
              <a:t>wearing</a:t>
            </a:r>
            <a:r>
              <a:rPr lang="en-US" altLang="id-ID" sz="2800" b="1" dirty="0">
                <a:latin typeface="Arial Narrow" panose="020B0606020202030204" pitchFamily="34" charset="0"/>
              </a:rPr>
              <a:t> out prematurely, and mature bodies from </a:t>
            </a:r>
            <a:r>
              <a:rPr lang="en-US" altLang="id-ID" sz="2800" b="1" i="1" dirty="0">
                <a:latin typeface="Arial Narrow" panose="020B0606020202030204" pitchFamily="34" charset="0"/>
              </a:rPr>
              <a:t>giving</a:t>
            </a:r>
            <a:r>
              <a:rPr lang="en-US" altLang="id-ID" sz="2800" b="1" dirty="0">
                <a:latin typeface="Arial Narrow" panose="020B0606020202030204" pitchFamily="34" charset="0"/>
              </a:rPr>
              <a:t> </a:t>
            </a:r>
            <a:r>
              <a:rPr lang="en-US" altLang="id-ID" sz="2800" b="1" i="1" dirty="0">
                <a:latin typeface="Arial Narrow" panose="020B0606020202030204" pitchFamily="34" charset="0"/>
              </a:rPr>
              <a:t>out</a:t>
            </a:r>
            <a:r>
              <a:rPr lang="en-US" altLang="id-ID" sz="2800" b="1" dirty="0">
                <a:latin typeface="Arial Narrow" panose="020B0606020202030204" pitchFamily="34" charset="0"/>
              </a:rPr>
              <a:t> early.</a:t>
            </a:r>
          </a:p>
          <a:p>
            <a:pPr marL="0" lvl="1" indent="0">
              <a:spcBef>
                <a:spcPct val="0"/>
              </a:spcBef>
              <a:buNone/>
            </a:pPr>
            <a:endParaRPr lang="id-ID" altLang="id-ID" b="1" dirty="0" smtClean="0"/>
          </a:p>
        </p:txBody>
      </p:sp>
    </p:spTree>
    <p:extLst>
      <p:ext uri="{BB962C8B-B14F-4D97-AF65-F5344CB8AC3E}">
        <p14:creationId xmlns:p14="http://schemas.microsoft.com/office/powerpoint/2010/main" val="313350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ox(i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ox(in)">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box(in)">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box(in)">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box(in)">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box(in)">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Effect transition="in" filter="box(in)">
                                      <p:cBhvr>
                                        <p:cTn id="37" dur="500"/>
                                        <p:tgtEl>
                                          <p:spTgt spid="2">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
                                            <p:txEl>
                                              <p:pRg st="11" end="11"/>
                                            </p:txEl>
                                          </p:spTgt>
                                        </p:tgtEl>
                                        <p:attrNameLst>
                                          <p:attrName>style.visibility</p:attrName>
                                        </p:attrNameLst>
                                      </p:cBhvr>
                                      <p:to>
                                        <p:strVal val="visible"/>
                                      </p:to>
                                    </p:set>
                                    <p:animEffect transition="in" filter="box(in)">
                                      <p:cBhvr>
                                        <p:cTn id="42"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txBox="1">
            <a:spLocks noChangeArrowheads="1"/>
          </p:cNvSpPr>
          <p:nvPr/>
        </p:nvSpPr>
        <p:spPr>
          <a:xfrm>
            <a:off x="381000" y="1295400"/>
            <a:ext cx="4839072" cy="4530725"/>
          </a:xfrm>
          <a:prstGeom prst="rect">
            <a:avLst/>
          </a:prstGeom>
          <a:noFill/>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58775" lvl="2" indent="0">
              <a:lnSpc>
                <a:spcPct val="80000"/>
              </a:lnSpc>
              <a:buClr>
                <a:schemeClr val="hlink"/>
              </a:buClr>
              <a:buFontTx/>
              <a:buNone/>
            </a:pPr>
            <a:r>
              <a:rPr lang="en-US" altLang="id-ID" sz="2000" b="1" dirty="0" smtClean="0"/>
              <a:t>Repetitive Movements</a:t>
            </a:r>
          </a:p>
          <a:p>
            <a:pPr marL="358775" lvl="2" indent="0">
              <a:lnSpc>
                <a:spcPct val="80000"/>
              </a:lnSpc>
              <a:buClr>
                <a:schemeClr val="hlink"/>
              </a:buClr>
              <a:buSzPct val="80000"/>
              <a:buFontTx/>
              <a:buChar char="•"/>
            </a:pPr>
            <a:r>
              <a:rPr lang="id-ID" altLang="id-ID" sz="2000" dirty="0" smtClean="0"/>
              <a:t> </a:t>
            </a:r>
            <a:r>
              <a:rPr lang="en-US" altLang="id-ID" sz="2000" dirty="0" smtClean="0"/>
              <a:t>Leading cause of MSDs</a:t>
            </a:r>
          </a:p>
          <a:p>
            <a:pPr marL="358775" lvl="2" indent="0">
              <a:lnSpc>
                <a:spcPct val="80000"/>
              </a:lnSpc>
              <a:buClr>
                <a:schemeClr val="hlink"/>
              </a:buClr>
              <a:buSzPct val="80000"/>
              <a:buFontTx/>
              <a:buChar char="•"/>
            </a:pPr>
            <a:r>
              <a:rPr lang="id-ID" altLang="id-ID" sz="2000" dirty="0" smtClean="0"/>
              <a:t> </a:t>
            </a:r>
            <a:r>
              <a:rPr lang="en-US" altLang="id-ID" sz="2000" dirty="0" smtClean="0"/>
              <a:t>Same joints /muscle groups </a:t>
            </a:r>
            <a:r>
              <a:rPr lang="id-ID" altLang="id-ID" sz="2000" dirty="0" smtClean="0"/>
              <a:t> </a:t>
            </a:r>
          </a:p>
          <a:p>
            <a:pPr marL="358775" lvl="2" indent="0">
              <a:lnSpc>
                <a:spcPct val="80000"/>
              </a:lnSpc>
              <a:buClr>
                <a:schemeClr val="hlink"/>
              </a:buClr>
              <a:buSzPct val="80000"/>
              <a:buNone/>
            </a:pPr>
            <a:r>
              <a:rPr lang="id-ID" altLang="id-ID" sz="2000" dirty="0" smtClean="0"/>
              <a:t>   </a:t>
            </a:r>
            <a:r>
              <a:rPr lang="en-US" altLang="id-ID" sz="2000" dirty="0" smtClean="0"/>
              <a:t>(keyboarding, </a:t>
            </a:r>
            <a:r>
              <a:rPr lang="en-US" altLang="id-ID" sz="2000" dirty="0" err="1" smtClean="0"/>
              <a:t>mousing</a:t>
            </a:r>
            <a:r>
              <a:rPr lang="en-US" altLang="id-ID" sz="2000" dirty="0" smtClean="0"/>
              <a:t>)</a:t>
            </a:r>
          </a:p>
          <a:p>
            <a:pPr marL="358775" lvl="2" indent="0">
              <a:lnSpc>
                <a:spcPct val="80000"/>
              </a:lnSpc>
              <a:buClr>
                <a:schemeClr val="hlink"/>
              </a:buClr>
              <a:buSzPct val="80000"/>
              <a:buFontTx/>
              <a:buNone/>
            </a:pPr>
            <a:endParaRPr lang="en-US" altLang="id-ID" sz="2000" dirty="0" smtClean="0"/>
          </a:p>
          <a:p>
            <a:pPr marL="358775" lvl="2" indent="0">
              <a:lnSpc>
                <a:spcPct val="80000"/>
              </a:lnSpc>
              <a:buClr>
                <a:schemeClr val="hlink"/>
              </a:buClr>
              <a:buSzPct val="80000"/>
              <a:buFontTx/>
              <a:buNone/>
            </a:pPr>
            <a:r>
              <a:rPr lang="en-US" altLang="id-ID" sz="2000" b="1" dirty="0" smtClean="0"/>
              <a:t>Forceful Movements</a:t>
            </a:r>
          </a:p>
          <a:p>
            <a:pPr marL="358775" lvl="2" indent="0">
              <a:lnSpc>
                <a:spcPct val="80000"/>
              </a:lnSpc>
              <a:buClr>
                <a:schemeClr val="hlink"/>
              </a:buClr>
              <a:buSzPct val="80000"/>
              <a:buFontTx/>
              <a:buChar char="•"/>
            </a:pPr>
            <a:r>
              <a:rPr lang="id-ID" altLang="id-ID" sz="2000" dirty="0" smtClean="0"/>
              <a:t> </a:t>
            </a:r>
            <a:r>
              <a:rPr lang="en-US" altLang="id-ID" sz="2000" dirty="0" smtClean="0"/>
              <a:t>Excessive movements for long </a:t>
            </a:r>
            <a:endParaRPr lang="id-ID" altLang="id-ID" sz="2000" dirty="0" smtClean="0"/>
          </a:p>
          <a:p>
            <a:pPr marL="358775" lvl="2" indent="0">
              <a:lnSpc>
                <a:spcPct val="80000"/>
              </a:lnSpc>
              <a:buClr>
                <a:schemeClr val="hlink"/>
              </a:buClr>
              <a:buSzPct val="80000"/>
              <a:buNone/>
            </a:pPr>
            <a:r>
              <a:rPr lang="id-ID" altLang="id-ID" sz="2000" dirty="0"/>
              <a:t> </a:t>
            </a:r>
            <a:r>
              <a:rPr lang="id-ID" altLang="id-ID" sz="2000" dirty="0" smtClean="0"/>
              <a:t>  </a:t>
            </a:r>
            <a:r>
              <a:rPr lang="en-US" altLang="id-ID" sz="2000" dirty="0" smtClean="0"/>
              <a:t>periods of time (e.g. extended </a:t>
            </a:r>
            <a:r>
              <a:rPr lang="id-ID" altLang="id-ID" sz="2000" dirty="0" smtClean="0"/>
              <a:t> </a:t>
            </a:r>
            <a:r>
              <a:rPr lang="en-US" altLang="id-ID" sz="2000" dirty="0" smtClean="0"/>
              <a:t>reach)</a:t>
            </a:r>
          </a:p>
          <a:p>
            <a:pPr marL="358775" lvl="2" indent="0">
              <a:lnSpc>
                <a:spcPct val="80000"/>
              </a:lnSpc>
              <a:buClr>
                <a:schemeClr val="hlink"/>
              </a:buClr>
              <a:buSzPct val="80000"/>
              <a:buFontTx/>
              <a:buChar char="•"/>
            </a:pPr>
            <a:endParaRPr lang="en-US" altLang="id-ID" sz="2000" dirty="0" smtClean="0"/>
          </a:p>
          <a:p>
            <a:pPr marL="358775" lvl="2" indent="0">
              <a:lnSpc>
                <a:spcPct val="80000"/>
              </a:lnSpc>
              <a:buClr>
                <a:schemeClr val="hlink"/>
              </a:buClr>
              <a:buSzPct val="80000"/>
              <a:buFontTx/>
              <a:buNone/>
            </a:pPr>
            <a:r>
              <a:rPr lang="en-US" altLang="id-ID" sz="2000" b="1" dirty="0" smtClean="0"/>
              <a:t>Fixed or Awkward Postures</a:t>
            </a:r>
          </a:p>
          <a:p>
            <a:pPr marL="358775" lvl="2" indent="0">
              <a:lnSpc>
                <a:spcPct val="80000"/>
              </a:lnSpc>
              <a:buClr>
                <a:schemeClr val="hlink"/>
              </a:buClr>
              <a:buSzPct val="80000"/>
              <a:buFontTx/>
              <a:buChar char="•"/>
            </a:pPr>
            <a:r>
              <a:rPr lang="id-ID" altLang="id-ID" sz="2000" dirty="0" smtClean="0"/>
              <a:t> </a:t>
            </a:r>
            <a:r>
              <a:rPr lang="en-US" altLang="id-ID" sz="2000" dirty="0" smtClean="0"/>
              <a:t>Cause fatigue (sitting rigidly for long </a:t>
            </a:r>
            <a:endParaRPr lang="id-ID" altLang="id-ID" sz="2000" dirty="0" smtClean="0"/>
          </a:p>
          <a:p>
            <a:pPr marL="358775" lvl="2" indent="0">
              <a:lnSpc>
                <a:spcPct val="80000"/>
              </a:lnSpc>
              <a:buClr>
                <a:schemeClr val="hlink"/>
              </a:buClr>
              <a:buSzPct val="80000"/>
              <a:buNone/>
            </a:pPr>
            <a:r>
              <a:rPr lang="id-ID" altLang="id-ID" sz="2000" dirty="0"/>
              <a:t> </a:t>
            </a:r>
            <a:r>
              <a:rPr lang="id-ID" altLang="id-ID" sz="2000" dirty="0" smtClean="0"/>
              <a:t>  </a:t>
            </a:r>
            <a:r>
              <a:rPr lang="en-US" altLang="id-ID" sz="2000" dirty="0" smtClean="0"/>
              <a:t>periods; reaching above shoulder)</a:t>
            </a:r>
          </a:p>
          <a:p>
            <a:pPr marL="358775" lvl="2" indent="0">
              <a:lnSpc>
                <a:spcPct val="80000"/>
              </a:lnSpc>
              <a:buClr>
                <a:schemeClr val="hlink"/>
              </a:buClr>
              <a:buSzPct val="80000"/>
              <a:buFontTx/>
              <a:buNone/>
            </a:pPr>
            <a:endParaRPr lang="en-US" altLang="id-ID" sz="2000" dirty="0" smtClean="0"/>
          </a:p>
          <a:p>
            <a:pPr marL="358775" lvl="2" indent="0">
              <a:lnSpc>
                <a:spcPct val="80000"/>
              </a:lnSpc>
              <a:buClr>
                <a:schemeClr val="hlink"/>
              </a:buClr>
              <a:buSzPct val="80000"/>
              <a:buFontTx/>
              <a:buNone/>
            </a:pPr>
            <a:r>
              <a:rPr lang="en-US" altLang="id-ID" sz="2000" b="1" dirty="0" smtClean="0"/>
              <a:t>Bending, Twisting and Heavy Lifting</a:t>
            </a:r>
          </a:p>
          <a:p>
            <a:pPr marL="0" indent="0">
              <a:buFont typeface="Wingdings" pitchFamily="2" charset="2"/>
              <a:buNone/>
            </a:pPr>
            <a:endParaRPr lang="en-GB" altLang="id-ID" sz="2000" b="1" dirty="0" smtClean="0"/>
          </a:p>
        </p:txBody>
      </p:sp>
      <p:sp>
        <p:nvSpPr>
          <p:cNvPr id="4" name="Rectangle 11"/>
          <p:cNvSpPr txBox="1">
            <a:spLocks noChangeArrowheads="1"/>
          </p:cNvSpPr>
          <p:nvPr/>
        </p:nvSpPr>
        <p:spPr>
          <a:xfrm>
            <a:off x="609600" y="277813"/>
            <a:ext cx="80772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b="1" dirty="0" smtClean="0">
                <a:latin typeface="Arial Narrow" panose="020B0606020202030204" pitchFamily="34" charset="0"/>
              </a:rPr>
              <a:t>Primary Risk Factors</a:t>
            </a:r>
          </a:p>
        </p:txBody>
      </p:sp>
      <p:pic>
        <p:nvPicPr>
          <p:cNvPr id="5" name="Picture 8" descr="MCIN00379_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4158" y="1183408"/>
            <a:ext cx="2438400"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safe lift"/>
          <p:cNvPicPr>
            <a:picLocks noChangeAspect="1" noChangeArrowheads="1"/>
          </p:cNvPicPr>
          <p:nvPr/>
        </p:nvPicPr>
        <p:blipFill>
          <a:blip r:embed="rId3">
            <a:clrChange>
              <a:clrFrom>
                <a:srgbClr val="FFFFFF"/>
              </a:clrFrom>
              <a:clrTo>
                <a:srgbClr val="FFFFFF">
                  <a:alpha val="0"/>
                </a:srgbClr>
              </a:clrTo>
            </a:clrChange>
            <a:grayscl/>
            <a:biLevel thresh="50000"/>
            <a:extLst>
              <a:ext uri="{28A0092B-C50C-407E-A947-70E740481C1C}">
                <a14:useLocalDpi xmlns:a14="http://schemas.microsoft.com/office/drawing/2010/main" val="0"/>
              </a:ext>
            </a:extLst>
          </a:blip>
          <a:srcRect l="35765" t="11349" r="36140" b="62274"/>
          <a:stretch>
            <a:fillRect/>
          </a:stretch>
        </p:blipFill>
        <p:spPr bwMode="auto">
          <a:xfrm>
            <a:off x="6084168" y="3562997"/>
            <a:ext cx="195103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42645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85800" y="533400"/>
            <a:ext cx="80010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id-ID" sz="4000" b="1" dirty="0" smtClean="0">
                <a:latin typeface="Arial Narrow" panose="020B0606020202030204" pitchFamily="34" charset="0"/>
              </a:rPr>
              <a:t>Secondary Risk Factors</a:t>
            </a:r>
          </a:p>
        </p:txBody>
      </p:sp>
      <p:sp>
        <p:nvSpPr>
          <p:cNvPr id="4" name="Rectangle 3"/>
          <p:cNvSpPr txBox="1">
            <a:spLocks noChangeArrowheads="1"/>
          </p:cNvSpPr>
          <p:nvPr/>
        </p:nvSpPr>
        <p:spPr>
          <a:xfrm>
            <a:off x="609600" y="1600200"/>
            <a:ext cx="8001000" cy="453072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Clr>
                <a:srgbClr val="800000"/>
              </a:buClr>
              <a:buNone/>
            </a:pPr>
            <a:endParaRPr lang="en-GB" altLang="id-ID" sz="2400" dirty="0" smtClean="0">
              <a:latin typeface="Arial Narrow" panose="020B0606020202030204" pitchFamily="34" charset="0"/>
            </a:endParaRPr>
          </a:p>
          <a:p>
            <a:pPr>
              <a:buClr>
                <a:srgbClr val="800000"/>
              </a:buClr>
              <a:buFont typeface="Wingdings" pitchFamily="2" charset="2"/>
              <a:buChar char="w"/>
            </a:pPr>
            <a:r>
              <a:rPr lang="en-GB" altLang="id-ID" sz="2400" dirty="0" smtClean="0">
                <a:latin typeface="Arial Narrow" panose="020B0606020202030204" pitchFamily="34" charset="0"/>
              </a:rPr>
              <a:t>Contact Pressure (holding tools, stapling, resting wrists while typing)</a:t>
            </a:r>
          </a:p>
          <a:p>
            <a:pPr>
              <a:buClr>
                <a:srgbClr val="800000"/>
              </a:buClr>
              <a:buFont typeface="Wingdings" pitchFamily="2" charset="2"/>
              <a:buChar char="w"/>
            </a:pPr>
            <a:r>
              <a:rPr lang="en-GB" altLang="id-ID" sz="2400" dirty="0" smtClean="0">
                <a:latin typeface="Arial Narrow" panose="020B0606020202030204" pitchFamily="34" charset="0"/>
              </a:rPr>
              <a:t>Cold Exposure (working outside)</a:t>
            </a:r>
          </a:p>
          <a:p>
            <a:pPr>
              <a:buClr>
                <a:srgbClr val="800000"/>
              </a:buClr>
              <a:buFont typeface="Wingdings" pitchFamily="2" charset="2"/>
              <a:buChar char="w"/>
            </a:pPr>
            <a:r>
              <a:rPr lang="en-GB" altLang="id-ID" sz="2400" dirty="0" smtClean="0">
                <a:latin typeface="Arial Narrow" panose="020B0606020202030204" pitchFamily="34" charset="0"/>
              </a:rPr>
              <a:t>Infrequent, heavy lifting (picking up a water jug; box of paper for photocopier)</a:t>
            </a:r>
          </a:p>
          <a:p>
            <a:pPr>
              <a:buClr>
                <a:srgbClr val="800000"/>
              </a:buClr>
              <a:buFont typeface="Wingdings" pitchFamily="2" charset="2"/>
              <a:buNone/>
            </a:pPr>
            <a:endParaRPr lang="en-GB" altLang="id-ID" sz="2400" dirty="0" smtClean="0">
              <a:latin typeface="Arial Narrow" panose="020B0606020202030204" pitchFamily="34" charset="0"/>
            </a:endParaRPr>
          </a:p>
          <a:p>
            <a:pPr>
              <a:buClr>
                <a:srgbClr val="800000"/>
              </a:buClr>
              <a:buFont typeface="Wingdings" pitchFamily="2" charset="2"/>
              <a:buChar char="w"/>
            </a:pPr>
            <a:r>
              <a:rPr lang="en-GB" altLang="id-ID" sz="2400" i="1" dirty="0" smtClean="0">
                <a:latin typeface="Arial Narrow" panose="020B0606020202030204" pitchFamily="34" charset="0"/>
              </a:rPr>
              <a:t>Remember Frequency and Duration are key </a:t>
            </a:r>
          </a:p>
        </p:txBody>
      </p:sp>
    </p:spTree>
    <p:extLst>
      <p:ext uri="{BB962C8B-B14F-4D97-AF65-F5344CB8AC3E}">
        <p14:creationId xmlns:p14="http://schemas.microsoft.com/office/powerpoint/2010/main" val="3508004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7200" y="89388"/>
            <a:ext cx="8686800" cy="80051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US" sz="3600" b="1" dirty="0" smtClean="0">
                <a:latin typeface="Arial Narrow" panose="020B0606020202030204" pitchFamily="34" charset="0"/>
              </a:rPr>
              <a:t>What Risk Factors Can Cause MSD Injuries?</a:t>
            </a:r>
            <a:endParaRPr lang="en-US" sz="3600" b="1" dirty="0">
              <a:latin typeface="Arial Narrow" panose="020B0606020202030204" pitchFamily="34" charset="0"/>
            </a:endParaRPr>
          </a:p>
        </p:txBody>
      </p:sp>
      <p:sp>
        <p:nvSpPr>
          <p:cNvPr id="7" name="Text Box 3"/>
          <p:cNvSpPr txBox="1">
            <a:spLocks noChangeArrowheads="1"/>
          </p:cNvSpPr>
          <p:nvPr/>
        </p:nvSpPr>
        <p:spPr bwMode="auto">
          <a:xfrm>
            <a:off x="457200" y="849638"/>
            <a:ext cx="3466728" cy="501676"/>
          </a:xfrm>
          <a:prstGeom prst="rect">
            <a:avLst/>
          </a:prstGeom>
          <a:noFill/>
          <a:ln>
            <a:noFill/>
          </a:ln>
          <a:effectLst/>
          <a:extLst/>
        </p:spPr>
        <p:txBody>
          <a:bodyPr wrap="square">
            <a:spAutoFit/>
          </a:bodyPr>
          <a:lstStyle>
            <a:lvl1pPr>
              <a:defRPr sz="2400">
                <a:solidFill>
                  <a:schemeClr val="tx1"/>
                </a:solidFill>
                <a:latin typeface="Times New Roman" pitchFamily="16" charset="0"/>
              </a:defRPr>
            </a:lvl1pPr>
            <a:lvl2pPr marL="742950" indent="-285750">
              <a:defRPr sz="2400">
                <a:solidFill>
                  <a:schemeClr val="tx1"/>
                </a:solidFill>
                <a:latin typeface="Times New Roman" pitchFamily="16" charset="0"/>
              </a:defRPr>
            </a:lvl2pPr>
            <a:lvl3pPr marL="1143000" indent="-228600">
              <a:defRPr sz="2400">
                <a:solidFill>
                  <a:schemeClr val="tx1"/>
                </a:solidFill>
                <a:latin typeface="Times New Roman" pitchFamily="16" charset="0"/>
              </a:defRPr>
            </a:lvl3pPr>
            <a:lvl4pPr marL="1600200" indent="-228600">
              <a:defRPr sz="2400">
                <a:solidFill>
                  <a:schemeClr val="tx1"/>
                </a:solidFill>
                <a:latin typeface="Times New Roman" pitchFamily="16" charset="0"/>
              </a:defRPr>
            </a:lvl4pPr>
            <a:lvl5pPr marL="2057400" indent="-228600">
              <a:defRPr sz="2400">
                <a:solidFill>
                  <a:schemeClr val="tx1"/>
                </a:solidFill>
                <a:latin typeface="Times New Roman" pitchFamily="16" charset="0"/>
              </a:defRPr>
            </a:lvl5pPr>
            <a:lvl6pPr marL="2514600" indent="-228600" algn="r" eaLnBrk="0" fontAlgn="base" hangingPunct="0">
              <a:spcBef>
                <a:spcPct val="0"/>
              </a:spcBef>
              <a:spcAft>
                <a:spcPct val="0"/>
              </a:spcAft>
              <a:defRPr sz="2400">
                <a:solidFill>
                  <a:schemeClr val="tx1"/>
                </a:solidFill>
                <a:latin typeface="Times New Roman" pitchFamily="16" charset="0"/>
              </a:defRPr>
            </a:lvl6pPr>
            <a:lvl7pPr marL="2971800" indent="-228600" algn="r" eaLnBrk="0" fontAlgn="base" hangingPunct="0">
              <a:spcBef>
                <a:spcPct val="0"/>
              </a:spcBef>
              <a:spcAft>
                <a:spcPct val="0"/>
              </a:spcAft>
              <a:defRPr sz="2400">
                <a:solidFill>
                  <a:schemeClr val="tx1"/>
                </a:solidFill>
                <a:latin typeface="Times New Roman" pitchFamily="16" charset="0"/>
              </a:defRPr>
            </a:lvl7pPr>
            <a:lvl8pPr marL="3429000" indent="-228600" algn="r" eaLnBrk="0" fontAlgn="base" hangingPunct="0">
              <a:spcBef>
                <a:spcPct val="0"/>
              </a:spcBef>
              <a:spcAft>
                <a:spcPct val="0"/>
              </a:spcAft>
              <a:defRPr sz="2400">
                <a:solidFill>
                  <a:schemeClr val="tx1"/>
                </a:solidFill>
                <a:latin typeface="Times New Roman" pitchFamily="16" charset="0"/>
              </a:defRPr>
            </a:lvl8pPr>
            <a:lvl9pPr marL="3886200" indent="-228600" algn="r" eaLnBrk="0" fontAlgn="base" hangingPunct="0">
              <a:spcBef>
                <a:spcPct val="0"/>
              </a:spcBef>
              <a:spcAft>
                <a:spcPct val="0"/>
              </a:spcAft>
              <a:defRPr sz="2400">
                <a:solidFill>
                  <a:schemeClr val="tx1"/>
                </a:solidFill>
                <a:latin typeface="Times New Roman" pitchFamily="16" charset="0"/>
              </a:defRPr>
            </a:lvl9pPr>
          </a:lstStyle>
          <a:p>
            <a:pPr fontAlgn="auto">
              <a:lnSpc>
                <a:spcPct val="95000"/>
              </a:lnSpc>
              <a:spcBef>
                <a:spcPct val="50000"/>
              </a:spcBef>
              <a:spcAft>
                <a:spcPts val="0"/>
              </a:spcAft>
              <a:defRPr/>
            </a:pPr>
            <a:r>
              <a:rPr lang="en-US" sz="2800" b="1" u="sng" dirty="0" smtClean="0">
                <a:solidFill>
                  <a:srgbClr val="0000FF"/>
                </a:solidFill>
                <a:latin typeface="Arial Narrow" panose="020B0606020202030204" pitchFamily="34" charset="0"/>
              </a:rPr>
              <a:t>Awkward </a:t>
            </a:r>
            <a:r>
              <a:rPr lang="en-US" sz="2800" b="1" u="sng" dirty="0">
                <a:solidFill>
                  <a:srgbClr val="0000FF"/>
                </a:solidFill>
                <a:latin typeface="Arial Narrow" panose="020B0606020202030204" pitchFamily="34" charset="0"/>
              </a:rPr>
              <a:t>P</a:t>
            </a:r>
            <a:r>
              <a:rPr lang="en-US" sz="2800" b="1" u="sng" dirty="0" smtClean="0">
                <a:solidFill>
                  <a:srgbClr val="0000FF"/>
                </a:solidFill>
                <a:latin typeface="Arial Narrow" panose="020B0606020202030204" pitchFamily="34" charset="0"/>
              </a:rPr>
              <a:t>ostures </a:t>
            </a:r>
            <a:endParaRPr lang="en-US" sz="2800" b="1" u="sng" dirty="0">
              <a:solidFill>
                <a:srgbClr val="0000FF"/>
              </a:solidFill>
              <a:latin typeface="Arial Narrow" panose="020B0606020202030204" pitchFamily="34" charset="0"/>
            </a:endParaRPr>
          </a:p>
        </p:txBody>
      </p:sp>
      <p:pic>
        <p:nvPicPr>
          <p:cNvPr id="8" name="Picture 4"/>
          <p:cNvPicPr>
            <a:picLocks noChangeAspect="1" noChangeArrowheads="1"/>
          </p:cNvPicPr>
          <p:nvPr/>
        </p:nvPicPr>
        <p:blipFill>
          <a:blip r:embed="rId2" cstate="print"/>
          <a:srcRect/>
          <a:stretch>
            <a:fillRect/>
          </a:stretch>
        </p:blipFill>
        <p:spPr bwMode="auto">
          <a:xfrm>
            <a:off x="1612269" y="1351314"/>
            <a:ext cx="3162300" cy="2371725"/>
          </a:xfrm>
          <a:prstGeom prst="rect">
            <a:avLst/>
          </a:prstGeom>
          <a:noFill/>
          <a:ln w="9525">
            <a:noFill/>
            <a:miter lim="800000"/>
            <a:headEnd/>
            <a:tailEnd/>
          </a:ln>
        </p:spPr>
      </p:pic>
      <p:pic>
        <p:nvPicPr>
          <p:cNvPr id="9" name="Picture 4" descr="Stud welding, awkward work pos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889902"/>
            <a:ext cx="2253665" cy="301830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457200" y="3917622"/>
            <a:ext cx="3082781" cy="71191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US" sz="2800" b="1" u="sng" dirty="0" smtClean="0">
                <a:solidFill>
                  <a:srgbClr val="0000FF"/>
                </a:solidFill>
                <a:latin typeface="Arial Narrow" panose="020B0606020202030204" pitchFamily="34" charset="0"/>
              </a:rPr>
              <a:t>Repetition</a:t>
            </a:r>
            <a:endParaRPr lang="en-US" sz="2800" b="1" u="sng" dirty="0">
              <a:solidFill>
                <a:srgbClr val="0000FF"/>
              </a:solidFill>
              <a:latin typeface="Arial Narrow" panose="020B0606020202030204" pitchFamily="34" charset="0"/>
            </a:endParaRPr>
          </a:p>
        </p:txBody>
      </p:sp>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3912313"/>
            <a:ext cx="4301515" cy="294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0280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71387" y="980728"/>
            <a:ext cx="3810000" cy="7920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US" sz="2800" b="1" u="sng" dirty="0" smtClean="0">
                <a:solidFill>
                  <a:srgbClr val="0000FF"/>
                </a:solidFill>
                <a:latin typeface="Arial Narrow" panose="020B0606020202030204" pitchFamily="34" charset="0"/>
              </a:rPr>
              <a:t>Excessive Force</a:t>
            </a:r>
            <a:endParaRPr lang="en-US" sz="2800" b="1" u="sng" dirty="0">
              <a:solidFill>
                <a:srgbClr val="0000FF"/>
              </a:solidFill>
              <a:latin typeface="Arial Narrow" panose="020B060602020203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7984" y="590531"/>
            <a:ext cx="3916502" cy="2704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417306" y="3719016"/>
            <a:ext cx="3395965"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u="sng" dirty="0" smtClean="0">
                <a:solidFill>
                  <a:srgbClr val="0000FF"/>
                </a:solidFill>
                <a:latin typeface="Arial Narrow" panose="020B0606020202030204" pitchFamily="34" charset="0"/>
              </a:rPr>
              <a:t>Static Posture</a:t>
            </a:r>
            <a:endParaRPr lang="en-US" sz="2800" b="1" u="sng" dirty="0">
              <a:solidFill>
                <a:srgbClr val="0000FF"/>
              </a:solidFill>
              <a:latin typeface="Arial Narrow" panose="020B0606020202030204" pitchFamily="34" charset="0"/>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3808" y="3324187"/>
            <a:ext cx="2537579" cy="338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900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57200" y="310835"/>
            <a:ext cx="2314600" cy="813909"/>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u="sng" dirty="0" smtClean="0">
                <a:solidFill>
                  <a:srgbClr val="0000FF"/>
                </a:solidFill>
                <a:latin typeface="Arial Narrow" panose="020B0606020202030204" pitchFamily="34" charset="0"/>
              </a:rPr>
              <a:t>Vibration</a:t>
            </a:r>
            <a:br>
              <a:rPr lang="en-US" sz="2800" b="1" u="sng" dirty="0" smtClean="0">
                <a:solidFill>
                  <a:srgbClr val="0000FF"/>
                </a:solidFill>
                <a:latin typeface="Arial Narrow" panose="020B0606020202030204" pitchFamily="34" charset="0"/>
              </a:rPr>
            </a:br>
            <a:endParaRPr lang="en-US" sz="2800" b="1" u="sng" dirty="0">
              <a:solidFill>
                <a:srgbClr val="0000FF"/>
              </a:solidFill>
              <a:latin typeface="Arial Narrow" panose="020B0606020202030204" pitchFamily="34" charset="0"/>
            </a:endParaRP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8424" y="292386"/>
            <a:ext cx="193357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3706" y="310835"/>
            <a:ext cx="3523651" cy="2325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le 1"/>
          <p:cNvSpPr txBox="1">
            <a:spLocks/>
          </p:cNvSpPr>
          <p:nvPr/>
        </p:nvSpPr>
        <p:spPr>
          <a:xfrm>
            <a:off x="456836" y="3284984"/>
            <a:ext cx="36004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US" sz="2800" b="1" u="sng" smtClean="0">
                <a:solidFill>
                  <a:srgbClr val="0000FF"/>
                </a:solidFill>
              </a:rPr>
              <a:t>Poorly Designed Tools</a:t>
            </a:r>
            <a:endParaRPr lang="en-US" sz="2800" b="1" u="sng" dirty="0">
              <a:solidFill>
                <a:srgbClr val="0000FF"/>
              </a:solidFill>
            </a:endParaRPr>
          </a:p>
        </p:txBody>
      </p:sp>
      <p:pic>
        <p:nvPicPr>
          <p:cNvPr id="12" name="Picture 4"/>
          <p:cNvPicPr>
            <a:picLocks noChangeAspect="1" noChangeArrowheads="1"/>
          </p:cNvPicPr>
          <p:nvPr/>
        </p:nvPicPr>
        <p:blipFill>
          <a:blip r:embed="rId4" cstate="print"/>
          <a:srcRect/>
          <a:stretch>
            <a:fillRect/>
          </a:stretch>
        </p:blipFill>
        <p:spPr bwMode="auto">
          <a:xfrm>
            <a:off x="943000" y="3846527"/>
            <a:ext cx="1828800" cy="1377696"/>
          </a:xfrm>
          <a:prstGeom prst="rect">
            <a:avLst/>
          </a:prstGeom>
          <a:ln>
            <a:noFill/>
          </a:ln>
          <a:effectLst>
            <a:outerShdw blurRad="292100" dist="139700" dir="2700000" algn="tl" rotWithShape="0">
              <a:srgbClr val="333333">
                <a:alpha val="65000"/>
              </a:srgbClr>
            </a:outerShdw>
          </a:effectLst>
        </p:spPr>
      </p:pic>
      <p:pic>
        <p:nvPicPr>
          <p:cNvPr id="13" name="Picture 5"/>
          <p:cNvPicPr>
            <a:picLocks noChangeAspect="1" noChangeArrowheads="1"/>
          </p:cNvPicPr>
          <p:nvPr/>
        </p:nvPicPr>
        <p:blipFill>
          <a:blip r:embed="rId5" cstate="print"/>
          <a:srcRect/>
          <a:stretch>
            <a:fillRect/>
          </a:stretch>
        </p:blipFill>
        <p:spPr bwMode="auto">
          <a:xfrm>
            <a:off x="3756481" y="5465256"/>
            <a:ext cx="1848775" cy="1392744"/>
          </a:xfrm>
          <a:prstGeom prst="rect">
            <a:avLst/>
          </a:prstGeom>
          <a:ln>
            <a:noFill/>
          </a:ln>
          <a:effectLst>
            <a:outerShdw blurRad="292100" dist="139700" dir="2700000" algn="tl" rotWithShape="0">
              <a:srgbClr val="333333">
                <a:alpha val="65000"/>
              </a:srgbClr>
            </a:outerShdw>
          </a:effectLst>
        </p:spPr>
      </p:pic>
      <p:pic>
        <p:nvPicPr>
          <p:cNvPr id="14" name="Picture 6"/>
          <p:cNvPicPr>
            <a:picLocks noChangeAspect="1" noChangeArrowheads="1"/>
          </p:cNvPicPr>
          <p:nvPr/>
        </p:nvPicPr>
        <p:blipFill>
          <a:blip r:embed="rId6" cstate="print"/>
          <a:srcRect/>
          <a:stretch>
            <a:fillRect/>
          </a:stretch>
        </p:blipFill>
        <p:spPr bwMode="auto">
          <a:xfrm>
            <a:off x="6372200" y="3846527"/>
            <a:ext cx="2059619" cy="1425524"/>
          </a:xfrm>
          <a:prstGeom prst="rect">
            <a:avLst/>
          </a:prstGeom>
          <a:ln>
            <a:noFill/>
          </a:ln>
          <a:effectLst>
            <a:outerShdw blurRad="292100" dist="139700" dir="2700000" algn="tl" rotWithShape="0">
              <a:srgbClr val="333333">
                <a:alpha val="65000"/>
              </a:srgbClr>
            </a:outerShdw>
          </a:effectLst>
        </p:spPr>
      </p:pic>
      <p:pic>
        <p:nvPicPr>
          <p:cNvPr id="15" name="Picture 7"/>
          <p:cNvPicPr>
            <a:picLocks noChangeAspect="1" noChangeArrowheads="1"/>
          </p:cNvPicPr>
          <p:nvPr/>
        </p:nvPicPr>
        <p:blipFill>
          <a:blip r:embed="rId7" cstate="print"/>
          <a:srcRect/>
          <a:stretch>
            <a:fillRect/>
          </a:stretch>
        </p:blipFill>
        <p:spPr bwMode="auto">
          <a:xfrm>
            <a:off x="3542189" y="3902929"/>
            <a:ext cx="2059619" cy="13212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72577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457200" y="274638"/>
            <a:ext cx="3810000" cy="77809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US" sz="2800" b="1" u="sng" dirty="0" smtClean="0">
                <a:solidFill>
                  <a:srgbClr val="0000FF"/>
                </a:solidFill>
              </a:rPr>
              <a:t>Extreme Temperature</a:t>
            </a:r>
            <a:endParaRPr lang="en-US" sz="2800" b="1" u="sng" dirty="0">
              <a:solidFill>
                <a:srgbClr val="0000FF"/>
              </a:solidFill>
            </a:endParaRPr>
          </a:p>
        </p:txBody>
      </p:sp>
      <p:sp>
        <p:nvSpPr>
          <p:cNvPr id="14" name="Title 3"/>
          <p:cNvSpPr txBox="1">
            <a:spLocks/>
          </p:cNvSpPr>
          <p:nvPr/>
        </p:nvSpPr>
        <p:spPr>
          <a:xfrm>
            <a:off x="457200" y="2708920"/>
            <a:ext cx="3970784"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u="sng" dirty="0" smtClean="0">
                <a:solidFill>
                  <a:srgbClr val="0000FF"/>
                </a:solidFill>
              </a:rPr>
              <a:t>Poor Work Organization</a:t>
            </a:r>
            <a:endParaRPr lang="en-US" sz="2800" b="1" u="sng" dirty="0">
              <a:solidFill>
                <a:srgbClr val="0000FF"/>
              </a:solidFill>
            </a:endParaRPr>
          </a:p>
        </p:txBody>
      </p:sp>
      <p:pic>
        <p:nvPicPr>
          <p:cNvPr id="16" name="Picture 2" descr="http://www.montgomerycountymd.gov/Content/InfoCentral/photos/23/2011/water_shade_res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7978" y="356726"/>
            <a:ext cx="3857163" cy="2214640"/>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4"/>
          <p:cNvSpPr txBox="1">
            <a:spLocks/>
          </p:cNvSpPr>
          <p:nvPr/>
        </p:nvSpPr>
        <p:spPr>
          <a:xfrm>
            <a:off x="357978" y="3429000"/>
            <a:ext cx="7620000" cy="316835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14300" indent="0">
              <a:buFont typeface="Arial" panose="020B0604020202020204" pitchFamily="34" charset="0"/>
              <a:buNone/>
              <a:defRPr/>
            </a:pPr>
            <a:r>
              <a:rPr lang="en-US" sz="2400" dirty="0" smtClean="0">
                <a:solidFill>
                  <a:srgbClr val="0000FF"/>
                </a:solidFill>
                <a:latin typeface="Arial Narrow" panose="020B0606020202030204" pitchFamily="34" charset="0"/>
              </a:rPr>
              <a:t>This refers to the way jobs are structured, carried out, and supervised, for example:</a:t>
            </a:r>
          </a:p>
          <a:p>
            <a:pPr marL="361950" indent="-266700">
              <a:tabLst>
                <a:tab pos="361950" algn="l"/>
              </a:tabLst>
              <a:defRPr/>
            </a:pPr>
            <a:r>
              <a:rPr lang="en-US" sz="2400" dirty="0" smtClean="0">
                <a:solidFill>
                  <a:srgbClr val="0000FF"/>
                </a:solidFill>
                <a:latin typeface="Arial Narrow" panose="020B0606020202030204" pitchFamily="34" charset="0"/>
              </a:rPr>
              <a:t>Production schedule demands</a:t>
            </a:r>
          </a:p>
          <a:p>
            <a:pPr marL="361950" indent="-266700">
              <a:defRPr/>
            </a:pPr>
            <a:r>
              <a:rPr lang="en-US" sz="2400" dirty="0" smtClean="0">
                <a:solidFill>
                  <a:srgbClr val="0000FF"/>
                </a:solidFill>
                <a:latin typeface="Arial Narrow" panose="020B0606020202030204" pitchFamily="34" charset="0"/>
              </a:rPr>
              <a:t>Infrequent rest breaks</a:t>
            </a:r>
          </a:p>
          <a:p>
            <a:pPr marL="361950" indent="-266700">
              <a:defRPr/>
            </a:pPr>
            <a:r>
              <a:rPr lang="en-US" sz="2400" dirty="0" smtClean="0">
                <a:solidFill>
                  <a:srgbClr val="0000FF"/>
                </a:solidFill>
                <a:latin typeface="Arial Narrow" panose="020B0606020202030204" pitchFamily="34" charset="0"/>
              </a:rPr>
              <a:t>Not enough workers</a:t>
            </a:r>
          </a:p>
          <a:p>
            <a:pPr marL="361950" indent="-266700">
              <a:defRPr/>
            </a:pPr>
            <a:r>
              <a:rPr lang="en-US" sz="2400" dirty="0" smtClean="0">
                <a:solidFill>
                  <a:srgbClr val="0000FF"/>
                </a:solidFill>
                <a:latin typeface="Arial Narrow" panose="020B0606020202030204" pitchFamily="34" charset="0"/>
              </a:rPr>
              <a:t>Poor planning</a:t>
            </a:r>
          </a:p>
          <a:p>
            <a:pPr marL="361950" indent="-266700">
              <a:defRPr/>
            </a:pPr>
            <a:r>
              <a:rPr lang="en-US" sz="2400" dirty="0" smtClean="0">
                <a:solidFill>
                  <a:srgbClr val="0000FF"/>
                </a:solidFill>
                <a:latin typeface="Arial Narrow" panose="020B0606020202030204" pitchFamily="34" charset="0"/>
              </a:rPr>
              <a:t>Poor supervision</a:t>
            </a:r>
          </a:p>
          <a:p>
            <a:pPr>
              <a:defRPr/>
            </a:pPr>
            <a:endParaRPr lang="en-US" sz="2400" dirty="0" smtClean="0">
              <a:solidFill>
                <a:srgbClr val="0000FF"/>
              </a:solidFill>
              <a:latin typeface="Arial Narrow" panose="020B0606020202030204" pitchFamily="34" charset="0"/>
            </a:endParaRPr>
          </a:p>
          <a:p>
            <a:pPr marL="114300" indent="0">
              <a:buFont typeface="Arial" panose="020B0604020202020204" pitchFamily="34" charset="0"/>
              <a:buNone/>
            </a:pPr>
            <a:endParaRPr lang="en-US" sz="2400" dirty="0">
              <a:solidFill>
                <a:srgbClr val="0000FF"/>
              </a:solidFill>
              <a:latin typeface="Arial Narrow" panose="020B0606020202030204" pitchFamily="34" charset="0"/>
            </a:endParaRPr>
          </a:p>
        </p:txBody>
      </p:sp>
    </p:spTree>
    <p:extLst>
      <p:ext uri="{BB962C8B-B14F-4D97-AF65-F5344CB8AC3E}">
        <p14:creationId xmlns:p14="http://schemas.microsoft.com/office/powerpoint/2010/main" val="39845139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09600" y="277813"/>
            <a:ext cx="8077200" cy="101758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4000" b="1" dirty="0" smtClean="0">
                <a:latin typeface="Arial Narrow" panose="020B0606020202030204" pitchFamily="34" charset="0"/>
              </a:rPr>
              <a:t>Controlling Ergonomic Hazards</a:t>
            </a:r>
          </a:p>
        </p:txBody>
      </p:sp>
      <p:sp>
        <p:nvSpPr>
          <p:cNvPr id="4" name="Rectangle 3"/>
          <p:cNvSpPr txBox="1">
            <a:spLocks noChangeArrowheads="1"/>
          </p:cNvSpPr>
          <p:nvPr/>
        </p:nvSpPr>
        <p:spPr>
          <a:xfrm>
            <a:off x="533400" y="1371600"/>
            <a:ext cx="8153400" cy="48006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800000"/>
              </a:buClr>
              <a:buFont typeface="Wingdings" pitchFamily="2" charset="2"/>
              <a:buChar char="w"/>
            </a:pPr>
            <a:r>
              <a:rPr lang="en-US" altLang="id-ID" sz="2400" b="1" dirty="0" smtClean="0">
                <a:latin typeface="Arial Narrow" panose="020B0606020202030204" pitchFamily="34" charset="0"/>
              </a:rPr>
              <a:t>Workstation Design</a:t>
            </a:r>
            <a:r>
              <a:rPr lang="en-US" altLang="id-ID" sz="2400" dirty="0" smtClean="0">
                <a:latin typeface="Arial Narrow" panose="020B0606020202030204" pitchFamily="34" charset="0"/>
              </a:rPr>
              <a:t>—(desks, chairs, space, layout)</a:t>
            </a:r>
          </a:p>
          <a:p>
            <a:pPr>
              <a:buClr>
                <a:srgbClr val="800000"/>
              </a:buClr>
              <a:buFont typeface="Wingdings" pitchFamily="2" charset="2"/>
              <a:buChar char="w"/>
            </a:pPr>
            <a:r>
              <a:rPr lang="en-US" altLang="id-ID" sz="2400" dirty="0" smtClean="0">
                <a:latin typeface="Arial Narrow" panose="020B0606020202030204" pitchFamily="34" charset="0"/>
              </a:rPr>
              <a:t>Working in </a:t>
            </a:r>
            <a:r>
              <a:rPr lang="en-US" altLang="id-ID" sz="2400" b="1" dirty="0" smtClean="0">
                <a:latin typeface="Arial Narrow" panose="020B0606020202030204" pitchFamily="34" charset="0"/>
              </a:rPr>
              <a:t>Prolonged Positions </a:t>
            </a:r>
            <a:r>
              <a:rPr lang="en-US" altLang="id-ID" sz="2400" dirty="0" smtClean="0">
                <a:latin typeface="Arial Narrow" panose="020B0606020202030204" pitchFamily="34" charset="0"/>
              </a:rPr>
              <a:t>Sitting/Standing--(alternate postures, footwear, floors)</a:t>
            </a:r>
          </a:p>
          <a:p>
            <a:pPr>
              <a:buClr>
                <a:srgbClr val="800000"/>
              </a:buClr>
              <a:buFont typeface="Wingdings" pitchFamily="2" charset="2"/>
              <a:buChar char="w"/>
            </a:pPr>
            <a:r>
              <a:rPr lang="en-US" altLang="id-ID" sz="2400" b="1" dirty="0" smtClean="0">
                <a:latin typeface="Arial Narrow" panose="020B0606020202030204" pitchFamily="34" charset="0"/>
              </a:rPr>
              <a:t>Work Organization</a:t>
            </a:r>
            <a:r>
              <a:rPr lang="en-US" altLang="id-ID" sz="2400" dirty="0" smtClean="0">
                <a:latin typeface="Arial Narrow" panose="020B0606020202030204" pitchFamily="34" charset="0"/>
              </a:rPr>
              <a:t> (Pace, Breaks, Variety) </a:t>
            </a:r>
          </a:p>
          <a:p>
            <a:pPr>
              <a:buClr>
                <a:srgbClr val="800000"/>
              </a:buClr>
              <a:buFont typeface="Wingdings" pitchFamily="2" charset="2"/>
              <a:buChar char="w"/>
            </a:pPr>
            <a:r>
              <a:rPr lang="en-US" altLang="id-ID" sz="2400" b="1" dirty="0" smtClean="0">
                <a:latin typeface="Arial Narrow" panose="020B0606020202030204" pitchFamily="34" charset="0"/>
              </a:rPr>
              <a:t>Tools, Equipment, and Furniture Design-</a:t>
            </a:r>
            <a:r>
              <a:rPr lang="en-US" altLang="id-ID" sz="2400" dirty="0" smtClean="0">
                <a:latin typeface="Arial Narrow" panose="020B0606020202030204" pitchFamily="34" charset="0"/>
              </a:rPr>
              <a:t>--(body size, height, gender, promoting neutral postures, reduced vibration, exposure to acceptable lighting, noise, temperature</a:t>
            </a:r>
          </a:p>
          <a:p>
            <a:pPr>
              <a:buClr>
                <a:srgbClr val="800000"/>
              </a:buClr>
              <a:buFont typeface="Wingdings" pitchFamily="2" charset="2"/>
              <a:buChar char="w"/>
            </a:pPr>
            <a:r>
              <a:rPr lang="en-US" altLang="id-ID" sz="2400" b="1" dirty="0" smtClean="0">
                <a:latin typeface="Arial Narrow" panose="020B0606020202030204" pitchFamily="34" charset="0"/>
              </a:rPr>
              <a:t>Manual Materials Handling</a:t>
            </a:r>
            <a:r>
              <a:rPr lang="en-US" altLang="id-ID" sz="2400" dirty="0" smtClean="0">
                <a:latin typeface="Arial Narrow" panose="020B0606020202030204" pitchFamily="34" charset="0"/>
              </a:rPr>
              <a:t>—(lifting, lowering, pulling, pushing, carrying and holding materials)</a:t>
            </a:r>
          </a:p>
          <a:p>
            <a:pPr>
              <a:buClr>
                <a:srgbClr val="800000"/>
              </a:buClr>
              <a:buFont typeface="Wingdings" pitchFamily="2" charset="2"/>
              <a:buChar char="w"/>
            </a:pPr>
            <a:r>
              <a:rPr lang="en-US" altLang="id-ID" sz="2400" b="1" dirty="0" smtClean="0">
                <a:latin typeface="Arial Narrow" panose="020B0606020202030204" pitchFamily="34" charset="0"/>
              </a:rPr>
              <a:t>Work Environment</a:t>
            </a:r>
            <a:r>
              <a:rPr lang="en-US" altLang="id-ID" sz="2400" dirty="0" smtClean="0">
                <a:latin typeface="Arial Narrow" panose="020B0606020202030204" pitchFamily="34" charset="0"/>
              </a:rPr>
              <a:t>—(ventilation, noise, temperature &amp; humidity, lighting and vision)</a:t>
            </a:r>
          </a:p>
        </p:txBody>
      </p:sp>
    </p:spTree>
    <p:extLst>
      <p:ext uri="{BB962C8B-B14F-4D97-AF65-F5344CB8AC3E}">
        <p14:creationId xmlns:p14="http://schemas.microsoft.com/office/powerpoint/2010/main" val="2020560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556792"/>
            <a:ext cx="6973661"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2"/>
          <p:cNvSpPr txBox="1">
            <a:spLocks noChangeArrowheads="1"/>
          </p:cNvSpPr>
          <p:nvPr/>
        </p:nvSpPr>
        <p:spPr>
          <a:xfrm>
            <a:off x="250825" y="620713"/>
            <a:ext cx="4609207" cy="56197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id-ID" sz="4000" b="1" smtClean="0">
                <a:latin typeface="Arial Narrow" panose="020B0606020202030204" pitchFamily="34" charset="0"/>
              </a:rPr>
              <a:t>Hierarchy of Control</a:t>
            </a:r>
            <a:endParaRPr lang="en-US" altLang="id-ID" sz="4000" b="1" dirty="0">
              <a:latin typeface="Arial Narrow" panose="020B0606020202030204" pitchFamily="34" charset="0"/>
            </a:endParaRPr>
          </a:p>
        </p:txBody>
      </p:sp>
    </p:spTree>
    <p:extLst>
      <p:ext uri="{BB962C8B-B14F-4D97-AF65-F5344CB8AC3E}">
        <p14:creationId xmlns:p14="http://schemas.microsoft.com/office/powerpoint/2010/main" val="24182961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51520" y="620688"/>
            <a:ext cx="9144000" cy="70643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id-ID" sz="4000" b="1" smtClean="0">
                <a:latin typeface="Arial Narrow" panose="020B0606020202030204" pitchFamily="34" charset="0"/>
              </a:rPr>
              <a:t>Modifying Workplace Layout</a:t>
            </a:r>
            <a:br>
              <a:rPr lang="en-US" altLang="id-ID" sz="4000" b="1" smtClean="0">
                <a:latin typeface="Arial Narrow" panose="020B0606020202030204" pitchFamily="34" charset="0"/>
              </a:rPr>
            </a:br>
            <a:r>
              <a:rPr lang="en-US" altLang="id-ID" sz="4000" b="1" smtClean="0">
                <a:latin typeface="Arial Narrow" panose="020B0606020202030204" pitchFamily="34" charset="0"/>
              </a:rPr>
              <a:t> And Equipment</a:t>
            </a:r>
            <a:br>
              <a:rPr lang="en-US" altLang="id-ID" sz="4000" b="1" smtClean="0">
                <a:latin typeface="Arial Narrow" panose="020B0606020202030204" pitchFamily="34" charset="0"/>
              </a:rPr>
            </a:br>
            <a:endParaRPr lang="en-US" altLang="id-ID" sz="4000" b="1" dirty="0">
              <a:latin typeface="Arial Narrow" panose="020B0606020202030204" pitchFamily="34" charset="0"/>
            </a:endParaRPr>
          </a:p>
        </p:txBody>
      </p:sp>
      <p:pic>
        <p:nvPicPr>
          <p:cNvPr id="3" name="Picture 8" descr="gantry cr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372200" y="1484313"/>
            <a:ext cx="2374900" cy="1751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 Box 10"/>
          <p:cNvSpPr txBox="1">
            <a:spLocks noChangeArrowheads="1"/>
          </p:cNvSpPr>
          <p:nvPr/>
        </p:nvSpPr>
        <p:spPr bwMode="auto">
          <a:xfrm>
            <a:off x="4148189" y="1706199"/>
            <a:ext cx="25209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id-ID" sz="2400" b="1" dirty="0">
                <a:latin typeface="Arial Narrow" panose="020B0606020202030204" pitchFamily="34" charset="0"/>
              </a:rPr>
              <a:t>Gantry crane</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23850" y="2678237"/>
            <a:ext cx="1751013" cy="2592387"/>
          </a:xfrm>
          <a:prstGeom prst="rect">
            <a:avLst/>
          </a:prstGeom>
        </p:spPr>
      </p:pic>
      <p:sp>
        <p:nvSpPr>
          <p:cNvPr id="6" name="Text Box 4"/>
          <p:cNvSpPr txBox="1">
            <a:spLocks noChangeArrowheads="1"/>
          </p:cNvSpPr>
          <p:nvPr/>
        </p:nvSpPr>
        <p:spPr bwMode="auto">
          <a:xfrm>
            <a:off x="2015331" y="2676951"/>
            <a:ext cx="41036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id-ID" sz="2400" b="1" dirty="0">
                <a:latin typeface="Arial Narrow" panose="020B0606020202030204" pitchFamily="34" charset="0"/>
              </a:rPr>
              <a:t>Raise work level by use of</a:t>
            </a:r>
          </a:p>
          <a:p>
            <a:r>
              <a:rPr lang="en-US" altLang="id-ID" sz="2400" b="1" dirty="0">
                <a:latin typeface="Arial Narrow" panose="020B0606020202030204" pitchFamily="34" charset="0"/>
              </a:rPr>
              <a:t>self-adjusting platform</a:t>
            </a:r>
            <a:endParaRPr lang="en-US" altLang="id-ID" sz="2400" dirty="0">
              <a:latin typeface="Arial Narrow" panose="020B0606020202030204" pitchFamily="34" charset="0"/>
            </a:endParaRPr>
          </a:p>
        </p:txBody>
      </p:sp>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948362" y="4188560"/>
            <a:ext cx="2366963" cy="1727200"/>
          </a:xfrm>
          <a:prstGeom prst="rect">
            <a:avLst/>
          </a:prstGeom>
          <a:noFill/>
          <a:ln/>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7"/>
          <p:cNvSpPr txBox="1">
            <a:spLocks noChangeArrowheads="1"/>
          </p:cNvSpPr>
          <p:nvPr/>
        </p:nvSpPr>
        <p:spPr bwMode="auto">
          <a:xfrm>
            <a:off x="3171603" y="4221163"/>
            <a:ext cx="26638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id-ID" sz="2400" b="1" dirty="0">
                <a:latin typeface="Arial Narrow" panose="020B0606020202030204" pitchFamily="34" charset="0"/>
              </a:rPr>
              <a:t>Use levers to reduce the force required</a:t>
            </a:r>
            <a:endParaRPr lang="en-US" altLang="id-ID" sz="2400" dirty="0">
              <a:latin typeface="Arial Narrow" panose="020B0606020202030204" pitchFamily="34" charset="0"/>
            </a:endParaRPr>
          </a:p>
        </p:txBody>
      </p:sp>
    </p:spTree>
    <p:extLst>
      <p:ext uri="{BB962C8B-B14F-4D97-AF65-F5344CB8AC3E}">
        <p14:creationId xmlns:p14="http://schemas.microsoft.com/office/powerpoint/2010/main" val="34768298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458051" y="373306"/>
            <a:ext cx="4392612" cy="431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id-ID" sz="4000" b="1" dirty="0" smtClean="0">
                <a:latin typeface="Arial Narrow" panose="020B0606020202030204" pitchFamily="34" charset="0"/>
              </a:rPr>
              <a:t>Modifying The Load</a:t>
            </a:r>
            <a:br>
              <a:rPr lang="en-US" altLang="id-ID" sz="4000" b="1" dirty="0" smtClean="0">
                <a:latin typeface="Arial Narrow" panose="020B0606020202030204" pitchFamily="34" charset="0"/>
              </a:rPr>
            </a:br>
            <a:endParaRPr lang="en-US" altLang="id-ID" sz="4000" b="1" dirty="0">
              <a:latin typeface="Arial Narrow" panose="020B0606020202030204" pitchFamily="34" charset="0"/>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25399" y="1371600"/>
            <a:ext cx="3240087" cy="2098675"/>
          </a:xfrm>
          <a:prstGeom prst="rect">
            <a:avLst/>
          </a:prstGeom>
        </p:spPr>
      </p:pic>
      <p:sp>
        <p:nvSpPr>
          <p:cNvPr id="6" name="Text Box 4"/>
          <p:cNvSpPr txBox="1">
            <a:spLocks noChangeArrowheads="1"/>
          </p:cNvSpPr>
          <p:nvPr/>
        </p:nvSpPr>
        <p:spPr bwMode="auto">
          <a:xfrm>
            <a:off x="4968081" y="1772816"/>
            <a:ext cx="38163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id-ID" sz="2400" b="1" dirty="0">
                <a:latin typeface="Arial Narrow" panose="020B0606020202030204" pitchFamily="34" charset="0"/>
              </a:rPr>
              <a:t>Reduce the risk by lightening the load</a:t>
            </a:r>
            <a:endParaRPr lang="en-US" altLang="id-ID" sz="2400" dirty="0">
              <a:latin typeface="Arial Narrow" panose="020B0606020202030204" pitchFamily="34" charset="0"/>
            </a:endParaRPr>
          </a:p>
        </p:txBody>
      </p:sp>
      <p:sp>
        <p:nvSpPr>
          <p:cNvPr id="8" name="Rectangle 2"/>
          <p:cNvSpPr txBox="1">
            <a:spLocks noChangeArrowheads="1"/>
          </p:cNvSpPr>
          <p:nvPr/>
        </p:nvSpPr>
        <p:spPr>
          <a:xfrm>
            <a:off x="739116" y="3796660"/>
            <a:ext cx="7772400" cy="67880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3200" b="1" dirty="0" smtClean="0">
                <a:latin typeface="Arial Narrow" panose="020B0606020202030204" pitchFamily="34" charset="0"/>
              </a:rPr>
              <a:t>Lift   S.M.A.R.T.</a:t>
            </a:r>
            <a:endParaRPr lang="en-US" altLang="id-ID" sz="3200" b="1" dirty="0">
              <a:latin typeface="Arial Narrow" panose="020B0606020202030204" pitchFamily="34" charset="0"/>
            </a:endParaRPr>
          </a:p>
        </p:txBody>
      </p:sp>
      <p:sp>
        <p:nvSpPr>
          <p:cNvPr id="11" name="TextBox 10"/>
          <p:cNvSpPr txBox="1"/>
          <p:nvPr/>
        </p:nvSpPr>
        <p:spPr>
          <a:xfrm>
            <a:off x="2678308" y="4590256"/>
            <a:ext cx="3894015" cy="2090059"/>
          </a:xfrm>
          <a:prstGeom prst="rect">
            <a:avLst/>
          </a:prstGeom>
          <a:noFill/>
        </p:spPr>
        <p:txBody>
          <a:bodyPr wrap="none" rtlCol="0">
            <a:spAutoFit/>
          </a:bodyPr>
          <a:lstStyle/>
          <a:p>
            <a:pPr>
              <a:lnSpc>
                <a:spcPct val="110000"/>
              </a:lnSpc>
            </a:pPr>
            <a:r>
              <a:rPr lang="id-ID" sz="2400" b="1" dirty="0" smtClean="0">
                <a:solidFill>
                  <a:srgbClr val="FF0000"/>
                </a:solidFill>
                <a:latin typeface="Arial Narrow" panose="020B0606020202030204" pitchFamily="34" charset="0"/>
              </a:rPr>
              <a:t>S</a:t>
            </a:r>
            <a:r>
              <a:rPr lang="id-ID" sz="2400" b="1" dirty="0" smtClean="0">
                <a:latin typeface="Arial Narrow" panose="020B0606020202030204" pitchFamily="34" charset="0"/>
              </a:rPr>
              <a:t>ize up the load</a:t>
            </a:r>
          </a:p>
          <a:p>
            <a:pPr>
              <a:lnSpc>
                <a:spcPct val="110000"/>
              </a:lnSpc>
            </a:pPr>
            <a:r>
              <a:rPr lang="id-ID" sz="2400" b="1" dirty="0" smtClean="0">
                <a:solidFill>
                  <a:srgbClr val="FF0000"/>
                </a:solidFill>
                <a:latin typeface="Arial Narrow" panose="020B0606020202030204" pitchFamily="34" charset="0"/>
              </a:rPr>
              <a:t>M</a:t>
            </a:r>
            <a:r>
              <a:rPr lang="id-ID" sz="2400" b="1" dirty="0" smtClean="0">
                <a:latin typeface="Arial Narrow" panose="020B0606020202030204" pitchFamily="34" charset="0"/>
              </a:rPr>
              <a:t>ove close to the load</a:t>
            </a:r>
          </a:p>
          <a:p>
            <a:pPr>
              <a:lnSpc>
                <a:spcPct val="110000"/>
              </a:lnSpc>
            </a:pPr>
            <a:r>
              <a:rPr lang="id-ID" sz="2400" b="1" dirty="0" smtClean="0">
                <a:solidFill>
                  <a:srgbClr val="FF0000"/>
                </a:solidFill>
                <a:latin typeface="Arial Narrow" panose="020B0606020202030204" pitchFamily="34" charset="0"/>
              </a:rPr>
              <a:t>A</a:t>
            </a:r>
            <a:r>
              <a:rPr lang="id-ID" sz="2400" b="1" dirty="0" smtClean="0">
                <a:latin typeface="Arial Narrow" panose="020B0606020202030204" pitchFamily="34" charset="0"/>
              </a:rPr>
              <a:t>lways bend the knees</a:t>
            </a:r>
          </a:p>
          <a:p>
            <a:pPr>
              <a:lnSpc>
                <a:spcPct val="110000"/>
              </a:lnSpc>
            </a:pPr>
            <a:r>
              <a:rPr lang="id-ID" sz="2400" b="1" dirty="0" smtClean="0">
                <a:solidFill>
                  <a:srgbClr val="FF0000"/>
                </a:solidFill>
                <a:latin typeface="Arial Narrow" panose="020B0606020202030204" pitchFamily="34" charset="0"/>
              </a:rPr>
              <a:t>R</a:t>
            </a:r>
            <a:r>
              <a:rPr lang="id-ID" sz="2400" b="1" dirty="0" smtClean="0">
                <a:latin typeface="Arial Narrow" panose="020B0606020202030204" pitchFamily="34" charset="0"/>
              </a:rPr>
              <a:t>aise the object with your legs</a:t>
            </a:r>
          </a:p>
          <a:p>
            <a:pPr>
              <a:lnSpc>
                <a:spcPct val="110000"/>
              </a:lnSpc>
            </a:pPr>
            <a:r>
              <a:rPr lang="id-ID" sz="2400" b="1" dirty="0" smtClean="0">
                <a:solidFill>
                  <a:srgbClr val="FF0000"/>
                </a:solidFill>
                <a:latin typeface="Arial Narrow" panose="020B0606020202030204" pitchFamily="34" charset="0"/>
              </a:rPr>
              <a:t>T</a:t>
            </a:r>
            <a:r>
              <a:rPr lang="id-ID" sz="2400" b="1" dirty="0" smtClean="0">
                <a:latin typeface="Arial Narrow" panose="020B0606020202030204" pitchFamily="34" charset="0"/>
              </a:rPr>
              <a:t>urn by moving your feet</a:t>
            </a:r>
            <a:endParaRPr lang="id-ID" sz="2400" b="1" dirty="0">
              <a:latin typeface="Arial Narrow" panose="020B0606020202030204" pitchFamily="34" charset="0"/>
            </a:endParaRPr>
          </a:p>
        </p:txBody>
      </p:sp>
    </p:spTree>
    <p:extLst>
      <p:ext uri="{BB962C8B-B14F-4D97-AF65-F5344CB8AC3E}">
        <p14:creationId xmlns:p14="http://schemas.microsoft.com/office/powerpoint/2010/main" val="202465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85800" y="2204864"/>
            <a:ext cx="7772400" cy="25336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4000" b="1" dirty="0" smtClean="0">
                <a:latin typeface="Arial Narrow" panose="020B0606020202030204" pitchFamily="34" charset="0"/>
              </a:rPr>
              <a:t>WORK-RELATED MUSCULOSKELETAL DISORDERS</a:t>
            </a:r>
            <a:endParaRPr lang="en-US" altLang="id-ID" sz="4000" b="1" dirty="0">
              <a:latin typeface="Arial Narrow" panose="020B0606020202030204" pitchFamily="34" charset="0"/>
            </a:endParaRPr>
          </a:p>
        </p:txBody>
      </p:sp>
    </p:spTree>
    <p:extLst>
      <p:ext uri="{BB962C8B-B14F-4D97-AF65-F5344CB8AC3E}">
        <p14:creationId xmlns:p14="http://schemas.microsoft.com/office/powerpoint/2010/main" val="8750832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516688" y="2997200"/>
            <a:ext cx="2047875" cy="2520950"/>
          </a:xfrm>
          <a:prstGeom prst="rect">
            <a:avLst/>
          </a:prstGeom>
        </p:spPr>
      </p:pic>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71550" y="2060575"/>
            <a:ext cx="2074863" cy="2592388"/>
          </a:xfrm>
          <a:prstGeom prst="rect">
            <a:avLst/>
          </a:prstGeom>
          <a:noFill/>
          <a:ln/>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6"/>
          <p:cNvSpPr txBox="1">
            <a:spLocks noChangeArrowheads="1"/>
          </p:cNvSpPr>
          <p:nvPr/>
        </p:nvSpPr>
        <p:spPr bwMode="auto">
          <a:xfrm>
            <a:off x="2987675" y="2205038"/>
            <a:ext cx="51831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id-ID" sz="2400" dirty="0">
                <a:latin typeface="Arial Narrow" panose="020B0606020202030204" pitchFamily="34" charset="0"/>
              </a:rPr>
              <a:t>Worker in inadequate space. The pellet should be moved.</a:t>
            </a:r>
          </a:p>
        </p:txBody>
      </p:sp>
      <p:sp>
        <p:nvSpPr>
          <p:cNvPr id="5" name="Text Box 7"/>
          <p:cNvSpPr txBox="1">
            <a:spLocks noChangeArrowheads="1"/>
          </p:cNvSpPr>
          <p:nvPr/>
        </p:nvSpPr>
        <p:spPr bwMode="auto">
          <a:xfrm>
            <a:off x="3852863" y="4221162"/>
            <a:ext cx="26638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id-ID" sz="2400" dirty="0">
                <a:latin typeface="Arial Narrow" panose="020B0606020202030204" pitchFamily="34" charset="0"/>
              </a:rPr>
              <a:t>Good work layout with sufficient space</a:t>
            </a:r>
          </a:p>
        </p:txBody>
      </p:sp>
      <p:sp>
        <p:nvSpPr>
          <p:cNvPr id="6" name="Rectangle 2"/>
          <p:cNvSpPr txBox="1">
            <a:spLocks noChangeArrowheads="1"/>
          </p:cNvSpPr>
          <p:nvPr/>
        </p:nvSpPr>
        <p:spPr>
          <a:xfrm>
            <a:off x="1371600" y="476672"/>
            <a:ext cx="7772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id-ID" sz="4000" b="1" smtClean="0">
                <a:latin typeface="Arial Narrow" panose="020B0606020202030204" pitchFamily="34" charset="0"/>
              </a:rPr>
              <a:t>Controlling The Work Environment</a:t>
            </a:r>
            <a:endParaRPr lang="en-US" altLang="id-ID" sz="4000" b="1" dirty="0">
              <a:latin typeface="Arial Narrow" panose="020B0606020202030204" pitchFamily="34" charset="0"/>
            </a:endParaRPr>
          </a:p>
        </p:txBody>
      </p:sp>
    </p:spTree>
    <p:extLst>
      <p:ext uri="{BB962C8B-B14F-4D97-AF65-F5344CB8AC3E}">
        <p14:creationId xmlns:p14="http://schemas.microsoft.com/office/powerpoint/2010/main" val="2488757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685800" y="2058988"/>
            <a:ext cx="8281988" cy="397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7013" indent="-227013" algn="l">
              <a:buChar char="•"/>
              <a:defRPr sz="3200">
                <a:solidFill>
                  <a:schemeClr val="tx1"/>
                </a:solidFill>
                <a:latin typeface="Times"/>
              </a:defRPr>
            </a:lvl1pPr>
            <a:lvl2pPr marL="684213" indent="-222250" algn="l">
              <a:buChar char="–"/>
              <a:defRPr sz="2800">
                <a:solidFill>
                  <a:schemeClr val="tx1"/>
                </a:solidFill>
                <a:latin typeface="Times"/>
              </a:defRPr>
            </a:lvl2pPr>
            <a:lvl3pPr marL="1143000" indent="-228600" algn="l">
              <a:buChar char="•"/>
              <a:defRPr sz="2400">
                <a:solidFill>
                  <a:schemeClr val="tx1"/>
                </a:solidFill>
                <a:latin typeface="Times"/>
              </a:defRPr>
            </a:lvl3pPr>
            <a:lvl4pPr marL="1600200" indent="-228600" algn="l">
              <a:buChar char="–"/>
              <a:defRPr sz="2000">
                <a:solidFill>
                  <a:schemeClr val="tx1"/>
                </a:solidFill>
                <a:latin typeface="Times"/>
              </a:defRPr>
            </a:lvl4pPr>
            <a:lvl5pPr marL="2057400" indent="-228600" algn="l">
              <a:buChar char="»"/>
              <a:defRPr sz="2000">
                <a:solidFill>
                  <a:schemeClr val="tx1"/>
                </a:solidFill>
                <a:latin typeface="Times"/>
              </a:defRPr>
            </a:lvl5pPr>
            <a:lvl6pPr marL="2514600" indent="-228600" fontAlgn="base">
              <a:spcBef>
                <a:spcPct val="20000"/>
              </a:spcBef>
              <a:spcAft>
                <a:spcPct val="0"/>
              </a:spcAft>
              <a:buChar char="»"/>
              <a:defRPr sz="2000">
                <a:solidFill>
                  <a:schemeClr val="tx1"/>
                </a:solidFill>
                <a:latin typeface="Times"/>
              </a:defRPr>
            </a:lvl6pPr>
            <a:lvl7pPr marL="2971800" indent="-228600" fontAlgn="base">
              <a:spcBef>
                <a:spcPct val="20000"/>
              </a:spcBef>
              <a:spcAft>
                <a:spcPct val="0"/>
              </a:spcAft>
              <a:buChar char="»"/>
              <a:defRPr sz="2000">
                <a:solidFill>
                  <a:schemeClr val="tx1"/>
                </a:solidFill>
                <a:latin typeface="Times"/>
              </a:defRPr>
            </a:lvl7pPr>
            <a:lvl8pPr marL="3429000" indent="-228600" fontAlgn="base">
              <a:spcBef>
                <a:spcPct val="20000"/>
              </a:spcBef>
              <a:spcAft>
                <a:spcPct val="0"/>
              </a:spcAft>
              <a:buChar char="»"/>
              <a:defRPr sz="2000">
                <a:solidFill>
                  <a:schemeClr val="tx1"/>
                </a:solidFill>
                <a:latin typeface="Times"/>
              </a:defRPr>
            </a:lvl8pPr>
            <a:lvl9pPr marL="3886200" indent="-228600" fontAlgn="base">
              <a:spcBef>
                <a:spcPct val="20000"/>
              </a:spcBef>
              <a:spcAft>
                <a:spcPct val="0"/>
              </a:spcAft>
              <a:buChar char="»"/>
              <a:defRPr sz="2000">
                <a:solidFill>
                  <a:schemeClr val="tx1"/>
                </a:solidFill>
                <a:latin typeface="Times"/>
              </a:defRPr>
            </a:lvl9pPr>
          </a:lstStyle>
          <a:p>
            <a:r>
              <a:rPr lang="en-US" altLang="id-ID" sz="2800" dirty="0">
                <a:solidFill>
                  <a:srgbClr val="000000"/>
                </a:solidFill>
                <a:latin typeface="Helvetica" charset="0"/>
              </a:rPr>
              <a:t>Avoid extreme range of motion when lifting</a:t>
            </a:r>
            <a:br>
              <a:rPr lang="en-US" altLang="id-ID" sz="2800" dirty="0">
                <a:solidFill>
                  <a:srgbClr val="000000"/>
                </a:solidFill>
                <a:latin typeface="Helvetica" charset="0"/>
              </a:rPr>
            </a:br>
            <a:endParaRPr lang="en-US" altLang="id-ID" sz="1200" dirty="0">
              <a:solidFill>
                <a:srgbClr val="000000"/>
              </a:solidFill>
              <a:latin typeface="Helvetica" charset="0"/>
            </a:endParaRPr>
          </a:p>
          <a:p>
            <a:r>
              <a:rPr lang="en-US" altLang="id-ID" sz="2800" dirty="0">
                <a:solidFill>
                  <a:srgbClr val="000000"/>
                </a:solidFill>
                <a:latin typeface="Helvetica" charset="0"/>
              </a:rPr>
              <a:t>Redesign work station/work area to allow freedom of movement</a:t>
            </a:r>
            <a:br>
              <a:rPr lang="en-US" altLang="id-ID" sz="2800" dirty="0">
                <a:solidFill>
                  <a:srgbClr val="000000"/>
                </a:solidFill>
                <a:latin typeface="Helvetica" charset="0"/>
              </a:rPr>
            </a:br>
            <a:endParaRPr lang="en-US" altLang="id-ID" sz="1200" dirty="0">
              <a:solidFill>
                <a:srgbClr val="000000"/>
              </a:solidFill>
              <a:latin typeface="Helvetica" charset="0"/>
            </a:endParaRPr>
          </a:p>
          <a:p>
            <a:r>
              <a:rPr lang="en-US" altLang="id-ID" sz="2800" dirty="0">
                <a:solidFill>
                  <a:srgbClr val="000000"/>
                </a:solidFill>
                <a:latin typeface="Helvetica" charset="0"/>
              </a:rPr>
              <a:t>Provide handles on material handling equipment</a:t>
            </a:r>
            <a:br>
              <a:rPr lang="en-US" altLang="id-ID" sz="2800" dirty="0">
                <a:solidFill>
                  <a:srgbClr val="000000"/>
                </a:solidFill>
                <a:latin typeface="Helvetica" charset="0"/>
              </a:rPr>
            </a:br>
            <a:endParaRPr lang="en-US" altLang="id-ID" sz="1200" dirty="0">
              <a:solidFill>
                <a:srgbClr val="000000"/>
              </a:solidFill>
              <a:latin typeface="Helvetica" charset="0"/>
            </a:endParaRPr>
          </a:p>
          <a:p>
            <a:r>
              <a:rPr lang="en-US" altLang="id-ID" sz="2800" dirty="0">
                <a:solidFill>
                  <a:srgbClr val="000000"/>
                </a:solidFill>
                <a:latin typeface="Helvetica" charset="0"/>
              </a:rPr>
              <a:t>Provide lift-assist devices and tables</a:t>
            </a:r>
            <a:br>
              <a:rPr lang="en-US" altLang="id-ID" sz="2800" dirty="0">
                <a:solidFill>
                  <a:srgbClr val="000000"/>
                </a:solidFill>
                <a:latin typeface="Helvetica" charset="0"/>
              </a:rPr>
            </a:br>
            <a:endParaRPr lang="en-US" altLang="id-ID" sz="1200" dirty="0">
              <a:solidFill>
                <a:srgbClr val="000000"/>
              </a:solidFill>
              <a:latin typeface="Helvetica" charset="0"/>
            </a:endParaRPr>
          </a:p>
          <a:p>
            <a:r>
              <a:rPr lang="en-US" altLang="id-ID" sz="2800" dirty="0">
                <a:solidFill>
                  <a:srgbClr val="000000"/>
                </a:solidFill>
                <a:latin typeface="Helvetica" charset="0"/>
              </a:rPr>
              <a:t>Unit Load Concept</a:t>
            </a:r>
          </a:p>
        </p:txBody>
      </p:sp>
      <p:sp>
        <p:nvSpPr>
          <p:cNvPr id="3" name="Rectangle 5"/>
          <p:cNvSpPr>
            <a:spLocks noChangeArrowheads="1"/>
          </p:cNvSpPr>
          <p:nvPr/>
        </p:nvSpPr>
        <p:spPr bwMode="auto">
          <a:xfrm>
            <a:off x="685800" y="255643"/>
            <a:ext cx="601216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0"/>
              </a:spcBef>
            </a:pPr>
            <a:r>
              <a:rPr lang="en-US" altLang="id-ID" sz="4000" b="1" dirty="0">
                <a:latin typeface="Arial Narrow" panose="020B0606020202030204" pitchFamily="34" charset="0"/>
              </a:rPr>
              <a:t>Examples of </a:t>
            </a:r>
            <a:br>
              <a:rPr lang="en-US" altLang="id-ID" sz="4000" b="1" dirty="0">
                <a:latin typeface="Arial Narrow" panose="020B0606020202030204" pitchFamily="34" charset="0"/>
              </a:rPr>
            </a:br>
            <a:r>
              <a:rPr lang="en-US" altLang="id-ID" sz="4000" b="1" dirty="0">
                <a:latin typeface="Arial Narrow" panose="020B0606020202030204" pitchFamily="34" charset="0"/>
              </a:rPr>
              <a:t>Manual Handling Controls</a:t>
            </a:r>
          </a:p>
        </p:txBody>
      </p:sp>
    </p:spTree>
    <p:extLst>
      <p:ext uri="{BB962C8B-B14F-4D97-AF65-F5344CB8AC3E}">
        <p14:creationId xmlns:p14="http://schemas.microsoft.com/office/powerpoint/2010/main" val="31259013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4534" y="116632"/>
            <a:ext cx="7416824" cy="954107"/>
          </a:xfrm>
          <a:prstGeom prst="rect">
            <a:avLst/>
          </a:prstGeom>
        </p:spPr>
        <p:txBody>
          <a:bodyPr wrap="square">
            <a:spAutoFit/>
          </a:bodyPr>
          <a:lstStyle/>
          <a:p>
            <a:r>
              <a:rPr lang="en-US" sz="2800" b="1" dirty="0"/>
              <a:t>ERGONOMIC PRINCIPLES THAT CONTRIBUTE </a:t>
            </a:r>
            <a:r>
              <a:rPr lang="en-US" sz="2800" b="1" dirty="0" smtClean="0"/>
              <a:t>TO</a:t>
            </a:r>
            <a:r>
              <a:rPr lang="id-ID" sz="2800" b="1" dirty="0" smtClean="0"/>
              <a:t> GOOD </a:t>
            </a:r>
            <a:r>
              <a:rPr lang="id-ID" sz="2800" b="1" dirty="0"/>
              <a:t>WORKPLACE DESIGN</a:t>
            </a:r>
            <a:endParaRPr lang="id-ID" sz="2800" dirty="0">
              <a:latin typeface="Arial Narrow" panose="020B0606020202030204" pitchFamily="34" charset="0"/>
            </a:endParaRPr>
          </a:p>
        </p:txBody>
      </p:sp>
      <p:graphicFrame>
        <p:nvGraphicFramePr>
          <p:cNvPr id="3" name="Table 2"/>
          <p:cNvGraphicFramePr>
            <a:graphicFrameLocks noGrp="1"/>
          </p:cNvGraphicFramePr>
          <p:nvPr>
            <p:extLst/>
          </p:nvPr>
        </p:nvGraphicFramePr>
        <p:xfrm>
          <a:off x="1011734" y="1099164"/>
          <a:ext cx="6512593" cy="5758836"/>
        </p:xfrm>
        <a:graphic>
          <a:graphicData uri="http://schemas.openxmlformats.org/drawingml/2006/table">
            <a:tbl>
              <a:tblPr firstRow="1" bandRow="1">
                <a:tableStyleId>{073A0DAA-6AF3-43AB-8588-CEC1D06C72B9}</a:tableStyleId>
              </a:tblPr>
              <a:tblGrid>
                <a:gridCol w="2170864">
                  <a:extLst>
                    <a:ext uri="{9D8B030D-6E8A-4147-A177-3AD203B41FA5}">
                      <a16:colId xmlns:a16="http://schemas.microsoft.com/office/drawing/2014/main" val="20000"/>
                    </a:ext>
                  </a:extLst>
                </a:gridCol>
                <a:gridCol w="1816257">
                  <a:extLst>
                    <a:ext uri="{9D8B030D-6E8A-4147-A177-3AD203B41FA5}">
                      <a16:colId xmlns:a16="http://schemas.microsoft.com/office/drawing/2014/main" val="20001"/>
                    </a:ext>
                  </a:extLst>
                </a:gridCol>
                <a:gridCol w="2525472">
                  <a:extLst>
                    <a:ext uri="{9D8B030D-6E8A-4147-A177-3AD203B41FA5}">
                      <a16:colId xmlns:a16="http://schemas.microsoft.com/office/drawing/2014/main" val="20002"/>
                    </a:ext>
                  </a:extLst>
                </a:gridCol>
              </a:tblGrid>
              <a:tr h="614707">
                <a:tc>
                  <a:txBody>
                    <a:bodyPr/>
                    <a:lstStyle/>
                    <a:p>
                      <a:pPr algn="ctr"/>
                      <a:r>
                        <a:rPr lang="id-ID" sz="1600" b="1" i="0" u="none" strike="noStrike" kern="1200" baseline="0" dirty="0" smtClean="0">
                          <a:solidFill>
                            <a:schemeClr val="lt1"/>
                          </a:solidFill>
                          <a:latin typeface="Arial Narrow" panose="020B0606020202030204" pitchFamily="34" charset="0"/>
                          <a:ea typeface="+mn-ea"/>
                          <a:cs typeface="+mn-cs"/>
                        </a:rPr>
                        <a:t>ERGONOMIC</a:t>
                      </a:r>
                    </a:p>
                    <a:p>
                      <a:pPr algn="ctr"/>
                      <a:r>
                        <a:rPr lang="id-ID" sz="1600" b="1" i="0" u="none" strike="noStrike" kern="1200" baseline="0" dirty="0" smtClean="0">
                          <a:solidFill>
                            <a:schemeClr val="lt1"/>
                          </a:solidFill>
                          <a:latin typeface="Arial Narrow" panose="020B0606020202030204" pitchFamily="34" charset="0"/>
                          <a:ea typeface="+mn-ea"/>
                          <a:cs typeface="+mn-cs"/>
                        </a:rPr>
                        <a:t>PRINCIPLE</a:t>
                      </a:r>
                      <a:endParaRPr lang="id-ID" sz="1600" dirty="0">
                        <a:latin typeface="Arial Narrow" panose="020B0606020202030204" pitchFamily="34" charset="0"/>
                      </a:endParaRPr>
                    </a:p>
                  </a:txBody>
                  <a:tcPr/>
                </a:tc>
                <a:tc>
                  <a:txBody>
                    <a:bodyPr/>
                    <a:lstStyle/>
                    <a:p>
                      <a:endParaRPr lang="id-ID" dirty="0"/>
                    </a:p>
                  </a:txBody>
                  <a:tcPr/>
                </a:tc>
                <a:tc>
                  <a:txBody>
                    <a:bodyPr/>
                    <a:lstStyle/>
                    <a:p>
                      <a:pPr algn="ctr"/>
                      <a:r>
                        <a:rPr lang="id-ID" sz="1600" b="1" i="0" u="none" strike="noStrike" kern="1200" baseline="0" dirty="0" smtClean="0">
                          <a:solidFill>
                            <a:schemeClr val="lt1"/>
                          </a:solidFill>
                          <a:latin typeface="Arial Narrow" panose="020B0606020202030204" pitchFamily="34" charset="0"/>
                          <a:ea typeface="+mn-ea"/>
                          <a:cs typeface="+mn-cs"/>
                        </a:rPr>
                        <a:t>DESCRIPTION</a:t>
                      </a:r>
                      <a:endParaRPr lang="id-ID" sz="1600" dirty="0">
                        <a:latin typeface="Arial Narrow" panose="020B0606020202030204" pitchFamily="34" charset="0"/>
                      </a:endParaRPr>
                    </a:p>
                  </a:txBody>
                  <a:tcPr/>
                </a:tc>
                <a:extLst>
                  <a:ext uri="{0D108BD9-81ED-4DB2-BD59-A6C34878D82A}">
                    <a16:rowId xmlns:a16="http://schemas.microsoft.com/office/drawing/2014/main" val="10000"/>
                  </a:ext>
                </a:extLst>
              </a:tr>
              <a:tr h="1617651">
                <a:tc>
                  <a:txBody>
                    <a:bodyPr/>
                    <a:lstStyle/>
                    <a:p>
                      <a:r>
                        <a:rPr lang="id-ID" sz="1600" b="0" i="0" u="none" strike="noStrike" kern="1200" baseline="0" dirty="0" smtClean="0">
                          <a:solidFill>
                            <a:schemeClr val="dk1"/>
                          </a:solidFill>
                          <a:latin typeface="Arial Narrow" panose="020B0606020202030204" pitchFamily="34" charset="0"/>
                          <a:ea typeface="+mn-ea"/>
                          <a:cs typeface="+mn-cs"/>
                        </a:rPr>
                        <a:t>Joints must be in a neutral position</a:t>
                      </a:r>
                      <a:endParaRPr lang="id-ID" sz="1600" dirty="0">
                        <a:latin typeface="Arial Narrow" panose="020B0606020202030204" pitchFamily="34" charset="0"/>
                      </a:endParaRPr>
                    </a:p>
                  </a:txBody>
                  <a:tcPr/>
                </a:tc>
                <a:tc>
                  <a:txBody>
                    <a:bodyPr/>
                    <a:lstStyle/>
                    <a:p>
                      <a:pPr algn="ctr"/>
                      <a:endParaRPr lang="id-ID" dirty="0"/>
                    </a:p>
                  </a:txBody>
                  <a:tcPr/>
                </a:tc>
                <a:tc>
                  <a:txBody>
                    <a:bodyPr/>
                    <a:lstStyle/>
                    <a:p>
                      <a:pPr algn="l"/>
                      <a:r>
                        <a:rPr lang="en-US" sz="1600" b="0" i="0" u="none" strike="noStrike" kern="1200" baseline="0" dirty="0" smtClean="0">
                          <a:solidFill>
                            <a:schemeClr val="dk1"/>
                          </a:solidFill>
                          <a:latin typeface="Arial Narrow" panose="020B0606020202030204" pitchFamily="34" charset="0"/>
                          <a:ea typeface="+mn-ea"/>
                          <a:cs typeface="+mn-cs"/>
                        </a:rPr>
                        <a:t>In the neutral position the</a:t>
                      </a:r>
                    </a:p>
                    <a:p>
                      <a:pPr algn="l"/>
                      <a:r>
                        <a:rPr lang="id-ID" sz="1600" b="0" i="0" u="none" strike="noStrike" kern="1200" baseline="0" dirty="0" smtClean="0">
                          <a:solidFill>
                            <a:schemeClr val="dk1"/>
                          </a:solidFill>
                          <a:latin typeface="Arial Narrow" panose="020B0606020202030204" pitchFamily="34" charset="0"/>
                          <a:ea typeface="+mn-ea"/>
                          <a:cs typeface="+mn-cs"/>
                        </a:rPr>
                        <a:t>muscles and ligaments, which </a:t>
                      </a:r>
                      <a:r>
                        <a:rPr lang="en-US" sz="1600" b="0" i="0" u="none" strike="noStrike" kern="1200" baseline="0" dirty="0" smtClean="0">
                          <a:solidFill>
                            <a:schemeClr val="dk1"/>
                          </a:solidFill>
                          <a:latin typeface="Arial Narrow" panose="020B0606020202030204" pitchFamily="34" charset="0"/>
                          <a:ea typeface="+mn-ea"/>
                          <a:cs typeface="+mn-cs"/>
                        </a:rPr>
                        <a:t>span the joints, are stretched</a:t>
                      </a:r>
                      <a:r>
                        <a:rPr lang="id-ID" sz="1600" b="0" i="0" u="none" strike="noStrike" kern="1200" baseline="0" dirty="0" smtClean="0">
                          <a:solidFill>
                            <a:schemeClr val="dk1"/>
                          </a:solidFill>
                          <a:latin typeface="Arial Narrow" panose="020B0606020202030204" pitchFamily="34" charset="0"/>
                          <a:ea typeface="+mn-ea"/>
                          <a:cs typeface="+mn-cs"/>
                        </a:rPr>
                        <a:t> </a:t>
                      </a:r>
                      <a:r>
                        <a:rPr lang="en-US" sz="1600" b="0" i="0" u="none" strike="noStrike" kern="1200" baseline="0" dirty="0" smtClean="0">
                          <a:solidFill>
                            <a:schemeClr val="dk1"/>
                          </a:solidFill>
                          <a:latin typeface="Arial Narrow" panose="020B0606020202030204" pitchFamily="34" charset="0"/>
                          <a:ea typeface="+mn-ea"/>
                          <a:cs typeface="+mn-cs"/>
                        </a:rPr>
                        <a:t>to the least possible extent</a:t>
                      </a:r>
                      <a:endParaRPr lang="id-ID" sz="1600" b="0" i="0" u="none" strike="noStrike" kern="1200" baseline="0" dirty="0" smtClean="0">
                        <a:solidFill>
                          <a:schemeClr val="dk1"/>
                        </a:solidFill>
                        <a:latin typeface="Arial Narrow" panose="020B0606020202030204" pitchFamily="34" charset="0"/>
                        <a:ea typeface="+mn-ea"/>
                        <a:cs typeface="+mn-cs"/>
                      </a:endParaRPr>
                    </a:p>
                    <a:p>
                      <a:endParaRPr lang="id-ID" sz="1400" dirty="0">
                        <a:latin typeface="Arial Narrow" panose="020B0606020202030204" pitchFamily="34" charset="0"/>
                      </a:endParaRPr>
                    </a:p>
                  </a:txBody>
                  <a:tcPr anchor="ctr"/>
                </a:tc>
                <a:extLst>
                  <a:ext uri="{0D108BD9-81ED-4DB2-BD59-A6C34878D82A}">
                    <a16:rowId xmlns:a16="http://schemas.microsoft.com/office/drawing/2014/main" val="10001"/>
                  </a:ext>
                </a:extLst>
              </a:tr>
              <a:tr h="1358826">
                <a:tc>
                  <a:txBody>
                    <a:bodyPr/>
                    <a:lstStyle/>
                    <a:p>
                      <a:r>
                        <a:rPr lang="id-ID" sz="1600" b="0" i="0" u="none" strike="noStrike" kern="1200" baseline="0" dirty="0" smtClean="0">
                          <a:solidFill>
                            <a:schemeClr val="dk1"/>
                          </a:solidFill>
                          <a:latin typeface="Arial Narrow" panose="020B0606020202030204" pitchFamily="34" charset="0"/>
                          <a:ea typeface="+mn-ea"/>
                          <a:cs typeface="+mn-cs"/>
                        </a:rPr>
                        <a:t>Keep work close to the body</a:t>
                      </a:r>
                      <a:endParaRPr lang="id-ID" sz="1600" dirty="0">
                        <a:latin typeface="Arial Narrow" panose="020B0606020202030204" pitchFamily="34" charset="0"/>
                      </a:endParaRPr>
                    </a:p>
                  </a:txBody>
                  <a:tcPr/>
                </a:tc>
                <a:tc>
                  <a:txBody>
                    <a:bodyPr/>
                    <a:lstStyle/>
                    <a:p>
                      <a:pPr algn="ctr"/>
                      <a:endParaRPr lang="id-ID" dirty="0"/>
                    </a:p>
                  </a:txBody>
                  <a:tcPr/>
                </a:tc>
                <a:tc>
                  <a:txBody>
                    <a:bodyPr/>
                    <a:lstStyle/>
                    <a:p>
                      <a:r>
                        <a:rPr lang="en-US" sz="1600" b="0" i="0" u="none" strike="noStrike" kern="1200" baseline="0" dirty="0" smtClean="0">
                          <a:solidFill>
                            <a:schemeClr val="dk1"/>
                          </a:solidFill>
                          <a:latin typeface="Arial Narrow" panose="020B0606020202030204" pitchFamily="34" charset="0"/>
                          <a:ea typeface="+mn-ea"/>
                          <a:cs typeface="+mn-cs"/>
                        </a:rPr>
                        <a:t>If the work is too far from the</a:t>
                      </a:r>
                      <a:r>
                        <a:rPr lang="id-ID" sz="1600" b="0" i="0" u="none" strike="noStrike" kern="1200" baseline="0" dirty="0" smtClean="0">
                          <a:solidFill>
                            <a:schemeClr val="dk1"/>
                          </a:solidFill>
                          <a:latin typeface="Arial Narrow" panose="020B0606020202030204" pitchFamily="34" charset="0"/>
                          <a:ea typeface="+mn-ea"/>
                          <a:cs typeface="+mn-cs"/>
                        </a:rPr>
                        <a:t> </a:t>
                      </a:r>
                      <a:r>
                        <a:rPr lang="en-US" sz="1600" b="0" i="0" u="none" strike="noStrike" kern="1200" baseline="0" dirty="0" smtClean="0">
                          <a:solidFill>
                            <a:schemeClr val="dk1"/>
                          </a:solidFill>
                          <a:latin typeface="Arial Narrow" panose="020B0606020202030204" pitchFamily="34" charset="0"/>
                          <a:ea typeface="+mn-ea"/>
                          <a:cs typeface="+mn-cs"/>
                        </a:rPr>
                        <a:t>body, the arms will be</a:t>
                      </a:r>
                    </a:p>
                    <a:p>
                      <a:r>
                        <a:rPr lang="id-ID" sz="1600" b="0" i="0" u="none" strike="noStrike" kern="1200" baseline="0" dirty="0" smtClean="0">
                          <a:solidFill>
                            <a:schemeClr val="dk1"/>
                          </a:solidFill>
                          <a:latin typeface="Arial Narrow" panose="020B0606020202030204" pitchFamily="34" charset="0"/>
                          <a:ea typeface="+mn-ea"/>
                          <a:cs typeface="+mn-cs"/>
                        </a:rPr>
                        <a:t>outstretched and the trunk</a:t>
                      </a:r>
                    </a:p>
                    <a:p>
                      <a:r>
                        <a:rPr lang="id-ID" sz="1600" b="0" i="0" u="none" strike="noStrike" kern="1200" baseline="0" dirty="0" smtClean="0">
                          <a:solidFill>
                            <a:schemeClr val="dk1"/>
                          </a:solidFill>
                          <a:latin typeface="Arial Narrow" panose="020B0606020202030204" pitchFamily="34" charset="0"/>
                          <a:ea typeface="+mn-ea"/>
                          <a:cs typeface="+mn-cs"/>
                        </a:rPr>
                        <a:t>bent over forwards</a:t>
                      </a:r>
                    </a:p>
                    <a:p>
                      <a:endParaRPr lang="id-ID" sz="1400" dirty="0">
                        <a:latin typeface="Arial Narrow" panose="020B0606020202030204" pitchFamily="34" charset="0"/>
                      </a:endParaRPr>
                    </a:p>
                  </a:txBody>
                  <a:tcPr anchor="ctr"/>
                </a:tc>
                <a:extLst>
                  <a:ext uri="{0D108BD9-81ED-4DB2-BD59-A6C34878D82A}">
                    <a16:rowId xmlns:a16="http://schemas.microsoft.com/office/drawing/2014/main" val="10002"/>
                  </a:ext>
                </a:extLst>
              </a:tr>
              <a:tr h="2167652">
                <a:tc>
                  <a:txBody>
                    <a:bodyPr/>
                    <a:lstStyle/>
                    <a:p>
                      <a:r>
                        <a:rPr lang="id-ID" sz="1600" b="0" i="0" u="none" strike="noStrike" kern="1200" baseline="0" dirty="0" smtClean="0">
                          <a:solidFill>
                            <a:schemeClr val="dk1"/>
                          </a:solidFill>
                          <a:latin typeface="Arial Narrow" panose="020B0606020202030204" pitchFamily="34" charset="0"/>
                          <a:ea typeface="+mn-ea"/>
                          <a:cs typeface="+mn-cs"/>
                        </a:rPr>
                        <a:t>Avoid bending forward</a:t>
                      </a:r>
                      <a:endParaRPr lang="id-ID" sz="1600" dirty="0" smtClean="0">
                        <a:latin typeface="Arial Narrow" panose="020B0606020202030204" pitchFamily="34" charset="0"/>
                      </a:endParaRPr>
                    </a:p>
                    <a:p>
                      <a:endParaRPr lang="id-ID" sz="1400" dirty="0">
                        <a:latin typeface="Arial Narrow" panose="020B0606020202030204" pitchFamily="34" charset="0"/>
                      </a:endParaRPr>
                    </a:p>
                  </a:txBody>
                  <a:tcPr/>
                </a:tc>
                <a:tc>
                  <a:txBody>
                    <a:bodyPr/>
                    <a:lstStyle/>
                    <a:p>
                      <a:pPr algn="ctr"/>
                      <a:endParaRPr lang="id-ID" dirty="0"/>
                    </a:p>
                  </a:txBody>
                  <a:tcPr/>
                </a:tc>
                <a:tc>
                  <a:txBody>
                    <a:bodyPr/>
                    <a:lstStyle/>
                    <a:p>
                      <a:r>
                        <a:rPr lang="en-US" sz="1600" b="0" i="0" u="none" strike="noStrike" kern="1200" baseline="0" dirty="0" smtClean="0">
                          <a:solidFill>
                            <a:schemeClr val="dk1"/>
                          </a:solidFill>
                          <a:latin typeface="Arial Narrow" panose="020B0606020202030204" pitchFamily="34" charset="0"/>
                          <a:ea typeface="+mn-ea"/>
                          <a:cs typeface="+mn-cs"/>
                        </a:rPr>
                        <a:t>The upper part of the body of</a:t>
                      </a:r>
                      <a:r>
                        <a:rPr lang="id-ID" sz="1600" b="0" i="0" u="none" strike="noStrike" kern="1200" baseline="0" dirty="0" smtClean="0">
                          <a:solidFill>
                            <a:schemeClr val="dk1"/>
                          </a:solidFill>
                          <a:latin typeface="Arial Narrow" panose="020B0606020202030204" pitchFamily="34" charset="0"/>
                          <a:ea typeface="+mn-ea"/>
                          <a:cs typeface="+mn-cs"/>
                        </a:rPr>
                        <a:t> </a:t>
                      </a:r>
                      <a:r>
                        <a:rPr lang="en-US" sz="1600" b="0" i="0" u="none" strike="noStrike" kern="1200" baseline="0" dirty="0" smtClean="0">
                          <a:solidFill>
                            <a:schemeClr val="dk1"/>
                          </a:solidFill>
                          <a:latin typeface="Arial Narrow" panose="020B0606020202030204" pitchFamily="34" charset="0"/>
                          <a:ea typeface="+mn-ea"/>
                          <a:cs typeface="+mn-cs"/>
                        </a:rPr>
                        <a:t>an adult weighs about 40kg</a:t>
                      </a:r>
                      <a:r>
                        <a:rPr lang="id-ID" sz="1600" b="0" i="0" u="none" strike="noStrike" kern="1200" baseline="0" dirty="0" smtClean="0">
                          <a:solidFill>
                            <a:schemeClr val="dk1"/>
                          </a:solidFill>
                          <a:latin typeface="Arial Narrow" panose="020B0606020202030204" pitchFamily="34" charset="0"/>
                          <a:ea typeface="+mn-ea"/>
                          <a:cs typeface="+mn-cs"/>
                        </a:rPr>
                        <a:t> </a:t>
                      </a:r>
                      <a:r>
                        <a:rPr lang="en-US" sz="1600" b="0" i="0" u="none" strike="noStrike" kern="1200" baseline="0" dirty="0" smtClean="0">
                          <a:solidFill>
                            <a:schemeClr val="dk1"/>
                          </a:solidFill>
                          <a:latin typeface="Arial Narrow" panose="020B0606020202030204" pitchFamily="34" charset="0"/>
                          <a:ea typeface="+mn-ea"/>
                          <a:cs typeface="+mn-cs"/>
                        </a:rPr>
                        <a:t>on average. The further the</a:t>
                      </a:r>
                      <a:r>
                        <a:rPr lang="id-ID" sz="1600" b="0" i="0" u="none" strike="noStrike" kern="1200" baseline="0" dirty="0" smtClean="0">
                          <a:solidFill>
                            <a:schemeClr val="dk1"/>
                          </a:solidFill>
                          <a:latin typeface="Arial Narrow" panose="020B0606020202030204" pitchFamily="34" charset="0"/>
                          <a:ea typeface="+mn-ea"/>
                          <a:cs typeface="+mn-cs"/>
                        </a:rPr>
                        <a:t> </a:t>
                      </a:r>
                      <a:r>
                        <a:rPr lang="en-US" sz="1600" b="0" i="0" u="none" strike="noStrike" kern="1200" baseline="0" dirty="0" smtClean="0">
                          <a:solidFill>
                            <a:schemeClr val="dk1"/>
                          </a:solidFill>
                          <a:latin typeface="Arial Narrow" panose="020B0606020202030204" pitchFamily="34" charset="0"/>
                          <a:ea typeface="+mn-ea"/>
                          <a:cs typeface="+mn-cs"/>
                        </a:rPr>
                        <a:t>trunk is bent forwards, the</a:t>
                      </a:r>
                      <a:r>
                        <a:rPr lang="id-ID" sz="1600" b="0" i="0" u="none" strike="noStrike" kern="1200" baseline="0" dirty="0" smtClean="0">
                          <a:solidFill>
                            <a:schemeClr val="dk1"/>
                          </a:solidFill>
                          <a:latin typeface="Arial Narrow" panose="020B0606020202030204" pitchFamily="34" charset="0"/>
                          <a:ea typeface="+mn-ea"/>
                          <a:cs typeface="+mn-cs"/>
                        </a:rPr>
                        <a:t> </a:t>
                      </a:r>
                      <a:r>
                        <a:rPr lang="en-US" sz="1600" b="0" i="0" u="none" strike="noStrike" kern="1200" baseline="0" dirty="0" smtClean="0">
                          <a:solidFill>
                            <a:schemeClr val="dk1"/>
                          </a:solidFill>
                          <a:latin typeface="Arial Narrow" panose="020B0606020202030204" pitchFamily="34" charset="0"/>
                          <a:ea typeface="+mn-ea"/>
                          <a:cs typeface="+mn-cs"/>
                        </a:rPr>
                        <a:t>harder it is for the muscles</a:t>
                      </a:r>
                      <a:r>
                        <a:rPr lang="id-ID" sz="1600" b="0" i="0" u="none" strike="noStrike" kern="1200" baseline="0" dirty="0" smtClean="0">
                          <a:solidFill>
                            <a:schemeClr val="dk1"/>
                          </a:solidFill>
                          <a:latin typeface="Arial Narrow" panose="020B0606020202030204" pitchFamily="34" charset="0"/>
                          <a:ea typeface="+mn-ea"/>
                          <a:cs typeface="+mn-cs"/>
                        </a:rPr>
                        <a:t> </a:t>
                      </a:r>
                      <a:r>
                        <a:rPr lang="en-US" sz="1600" b="0" i="0" u="none" strike="noStrike" kern="1200" baseline="0" dirty="0" smtClean="0">
                          <a:solidFill>
                            <a:schemeClr val="dk1"/>
                          </a:solidFill>
                          <a:latin typeface="Arial Narrow" panose="020B0606020202030204" pitchFamily="34" charset="0"/>
                          <a:ea typeface="+mn-ea"/>
                          <a:cs typeface="+mn-cs"/>
                        </a:rPr>
                        <a:t>and ligaments of the back to</a:t>
                      </a:r>
                      <a:r>
                        <a:rPr lang="id-ID" sz="1600" b="0" i="0" u="none" strike="noStrike" kern="1200" baseline="0" dirty="0" smtClean="0">
                          <a:solidFill>
                            <a:schemeClr val="dk1"/>
                          </a:solidFill>
                          <a:latin typeface="Arial Narrow" panose="020B0606020202030204" pitchFamily="34" charset="0"/>
                          <a:ea typeface="+mn-ea"/>
                          <a:cs typeface="+mn-cs"/>
                        </a:rPr>
                        <a:t> </a:t>
                      </a:r>
                      <a:r>
                        <a:rPr lang="en-US" sz="1600" b="0" i="0" u="none" strike="noStrike" kern="1200" baseline="0" dirty="0" smtClean="0">
                          <a:solidFill>
                            <a:schemeClr val="dk1"/>
                          </a:solidFill>
                          <a:latin typeface="Arial Narrow" panose="020B0606020202030204" pitchFamily="34" charset="0"/>
                          <a:ea typeface="+mn-ea"/>
                          <a:cs typeface="+mn-cs"/>
                        </a:rPr>
                        <a:t>maintain the upper body in</a:t>
                      </a:r>
                      <a:r>
                        <a:rPr lang="id-ID" sz="1600" b="0" i="0" u="none" strike="noStrike" kern="1200" baseline="0" dirty="0" smtClean="0">
                          <a:solidFill>
                            <a:schemeClr val="dk1"/>
                          </a:solidFill>
                          <a:latin typeface="Arial Narrow" panose="020B0606020202030204" pitchFamily="34" charset="0"/>
                          <a:ea typeface="+mn-ea"/>
                          <a:cs typeface="+mn-cs"/>
                        </a:rPr>
                        <a:t> balance</a:t>
                      </a:r>
                      <a:endParaRPr lang="id-ID" sz="1600" dirty="0" smtClean="0">
                        <a:latin typeface="Arial Narrow" panose="020B0606020202030204" pitchFamily="34" charset="0"/>
                      </a:endParaRPr>
                    </a:p>
                  </a:txBody>
                  <a:tcPr anchor="ctr"/>
                </a:tc>
                <a:extLst>
                  <a:ext uri="{0D108BD9-81ED-4DB2-BD59-A6C34878D82A}">
                    <a16:rowId xmlns:a16="http://schemas.microsoft.com/office/drawing/2014/main" val="10003"/>
                  </a:ext>
                </a:extLst>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9884" y="2204864"/>
            <a:ext cx="866124"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735" y="3663026"/>
            <a:ext cx="579610" cy="9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5821" y="5085184"/>
            <a:ext cx="1099363"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946063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646539" y="404664"/>
          <a:ext cx="6264696" cy="6344557"/>
        </p:xfrm>
        <a:graphic>
          <a:graphicData uri="http://schemas.openxmlformats.org/drawingml/2006/table">
            <a:tbl>
              <a:tblPr firstRow="1" bandRow="1">
                <a:tableStyleId>{073A0DAA-6AF3-43AB-8588-CEC1D06C72B9}</a:tableStyleId>
              </a:tblPr>
              <a:tblGrid>
                <a:gridCol w="1843041">
                  <a:extLst>
                    <a:ext uri="{9D8B030D-6E8A-4147-A177-3AD203B41FA5}">
                      <a16:colId xmlns:a16="http://schemas.microsoft.com/office/drawing/2014/main" val="20000"/>
                    </a:ext>
                  </a:extLst>
                </a:gridCol>
                <a:gridCol w="1713362">
                  <a:extLst>
                    <a:ext uri="{9D8B030D-6E8A-4147-A177-3AD203B41FA5}">
                      <a16:colId xmlns:a16="http://schemas.microsoft.com/office/drawing/2014/main" val="20001"/>
                    </a:ext>
                  </a:extLst>
                </a:gridCol>
                <a:gridCol w="2708293">
                  <a:extLst>
                    <a:ext uri="{9D8B030D-6E8A-4147-A177-3AD203B41FA5}">
                      <a16:colId xmlns:a16="http://schemas.microsoft.com/office/drawing/2014/main" val="20002"/>
                    </a:ext>
                  </a:extLst>
                </a:gridCol>
              </a:tblGrid>
              <a:tr h="637301">
                <a:tc>
                  <a:txBody>
                    <a:bodyPr/>
                    <a:lstStyle/>
                    <a:p>
                      <a:pPr algn="ctr"/>
                      <a:r>
                        <a:rPr lang="id-ID" sz="1600" b="1" i="0" u="none" strike="noStrike" kern="1200" baseline="0" dirty="0" smtClean="0">
                          <a:solidFill>
                            <a:schemeClr val="lt1"/>
                          </a:solidFill>
                          <a:latin typeface="Arial Narrow" panose="020B0606020202030204" pitchFamily="34" charset="0"/>
                          <a:ea typeface="+mn-ea"/>
                          <a:cs typeface="+mn-cs"/>
                        </a:rPr>
                        <a:t>ERGONOMIC</a:t>
                      </a:r>
                    </a:p>
                    <a:p>
                      <a:pPr algn="ctr"/>
                      <a:r>
                        <a:rPr lang="id-ID" sz="1600" b="1" i="0" u="none" strike="noStrike" kern="1200" baseline="0" dirty="0" smtClean="0">
                          <a:solidFill>
                            <a:schemeClr val="lt1"/>
                          </a:solidFill>
                          <a:latin typeface="Arial Narrow" panose="020B0606020202030204" pitchFamily="34" charset="0"/>
                          <a:ea typeface="+mn-ea"/>
                          <a:cs typeface="+mn-cs"/>
                        </a:rPr>
                        <a:t>PRINCIPLE</a:t>
                      </a:r>
                      <a:endParaRPr lang="id-ID" sz="1600" dirty="0">
                        <a:latin typeface="Arial Narrow" panose="020B0606020202030204" pitchFamily="34" charset="0"/>
                      </a:endParaRPr>
                    </a:p>
                  </a:txBody>
                  <a:tcPr/>
                </a:tc>
                <a:tc>
                  <a:txBody>
                    <a:bodyPr/>
                    <a:lstStyle/>
                    <a:p>
                      <a:endParaRPr lang="id-ID" dirty="0"/>
                    </a:p>
                  </a:txBody>
                  <a:tcPr/>
                </a:tc>
                <a:tc>
                  <a:txBody>
                    <a:bodyPr/>
                    <a:lstStyle/>
                    <a:p>
                      <a:pPr algn="ctr">
                        <a:tabLst/>
                      </a:pPr>
                      <a:r>
                        <a:rPr lang="id-ID" sz="1600" b="1" i="0" u="none" strike="noStrike" kern="1200" baseline="0" dirty="0" smtClean="0">
                          <a:solidFill>
                            <a:schemeClr val="lt1"/>
                          </a:solidFill>
                          <a:latin typeface="Arial Narrow" panose="020B0606020202030204" pitchFamily="34" charset="0"/>
                          <a:ea typeface="+mn-ea"/>
                          <a:cs typeface="+mn-cs"/>
                        </a:rPr>
                        <a:t>DESCRIPTION</a:t>
                      </a:r>
                      <a:endParaRPr lang="id-ID" sz="1600" dirty="0">
                        <a:latin typeface="Arial Narrow" panose="020B0606020202030204" pitchFamily="34" charset="0"/>
                      </a:endParaRPr>
                    </a:p>
                  </a:txBody>
                  <a:tcPr/>
                </a:tc>
                <a:extLst>
                  <a:ext uri="{0D108BD9-81ED-4DB2-BD59-A6C34878D82A}">
                    <a16:rowId xmlns:a16="http://schemas.microsoft.com/office/drawing/2014/main" val="10000"/>
                  </a:ext>
                </a:extLst>
              </a:tr>
              <a:tr h="1039806">
                <a:tc>
                  <a:txBody>
                    <a:bodyPr/>
                    <a:lstStyle/>
                    <a:p>
                      <a:r>
                        <a:rPr lang="id-ID" sz="1400" b="0" i="0" u="none" strike="noStrike" kern="1200" baseline="0" dirty="0" smtClean="0">
                          <a:solidFill>
                            <a:schemeClr val="dk1"/>
                          </a:solidFill>
                          <a:latin typeface="Arial Narrow" panose="020B0606020202030204" pitchFamily="34" charset="0"/>
                          <a:ea typeface="+mn-ea"/>
                          <a:cs typeface="+mn-cs"/>
                        </a:rPr>
                        <a:t>A twisted trunk</a:t>
                      </a:r>
                    </a:p>
                    <a:p>
                      <a:r>
                        <a:rPr lang="id-ID" sz="1400" b="0" i="0" u="none" strike="noStrike" kern="1200" baseline="0" dirty="0" smtClean="0">
                          <a:solidFill>
                            <a:schemeClr val="dk1"/>
                          </a:solidFill>
                          <a:latin typeface="Arial Narrow" panose="020B0606020202030204" pitchFamily="34" charset="0"/>
                          <a:ea typeface="+mn-ea"/>
                          <a:cs typeface="+mn-cs"/>
                        </a:rPr>
                        <a:t>strains the back</a:t>
                      </a:r>
                      <a:endParaRPr lang="id-ID" sz="1400" dirty="0">
                        <a:latin typeface="Arial Narrow" panose="020B0606020202030204" pitchFamily="34" charset="0"/>
                      </a:endParaRPr>
                    </a:p>
                  </a:txBody>
                  <a:tcPr/>
                </a:tc>
                <a:tc>
                  <a:txBody>
                    <a:bodyPr/>
                    <a:lstStyle/>
                    <a:p>
                      <a:pPr algn="ctr"/>
                      <a:endParaRPr lang="id-ID" dirty="0"/>
                    </a:p>
                  </a:txBody>
                  <a:tcPr/>
                </a:tc>
                <a:tc>
                  <a:txBody>
                    <a:bodyPr/>
                    <a:lstStyle/>
                    <a:p>
                      <a:r>
                        <a:rPr lang="en-US" sz="1400" b="0" i="0" u="none" strike="noStrike" kern="1200" baseline="0" dirty="0" smtClean="0">
                          <a:solidFill>
                            <a:schemeClr val="dk1"/>
                          </a:solidFill>
                          <a:latin typeface="Arial Narrow" panose="020B0606020202030204" pitchFamily="34" charset="0"/>
                          <a:ea typeface="+mn-ea"/>
                          <a:cs typeface="+mn-cs"/>
                        </a:rPr>
                        <a:t>Twisted postures of the trunk</a:t>
                      </a:r>
                      <a:r>
                        <a:rPr lang="id-ID" sz="1400" b="0" i="0" u="none" strike="noStrike" kern="1200" baseline="0" dirty="0" smtClean="0">
                          <a:solidFill>
                            <a:schemeClr val="dk1"/>
                          </a:solidFill>
                          <a:latin typeface="Arial Narrow" panose="020B0606020202030204" pitchFamily="34" charset="0"/>
                          <a:ea typeface="+mn-ea"/>
                          <a:cs typeface="+mn-cs"/>
                        </a:rPr>
                        <a:t> </a:t>
                      </a:r>
                      <a:r>
                        <a:rPr lang="en-US" sz="1400" b="0" i="0" u="none" strike="noStrike" kern="1200" baseline="0" dirty="0" smtClean="0">
                          <a:solidFill>
                            <a:schemeClr val="dk1"/>
                          </a:solidFill>
                          <a:latin typeface="Arial Narrow" panose="020B0606020202030204" pitchFamily="34" charset="0"/>
                          <a:ea typeface="+mn-ea"/>
                          <a:cs typeface="+mn-cs"/>
                        </a:rPr>
                        <a:t>cause undesirable stress to the</a:t>
                      </a:r>
                      <a:r>
                        <a:rPr lang="id-ID" sz="1400" b="0" i="0" u="none" strike="noStrike" kern="1200" baseline="0" dirty="0" smtClean="0">
                          <a:solidFill>
                            <a:schemeClr val="dk1"/>
                          </a:solidFill>
                          <a:latin typeface="Arial Narrow" panose="020B0606020202030204" pitchFamily="34" charset="0"/>
                          <a:ea typeface="+mn-ea"/>
                          <a:cs typeface="+mn-cs"/>
                        </a:rPr>
                        <a:t> spine</a:t>
                      </a:r>
                    </a:p>
                    <a:p>
                      <a:endParaRPr lang="id-ID" sz="1400" b="0" i="0" u="none" strike="noStrike" kern="1200" baseline="0" dirty="0" smtClean="0">
                        <a:solidFill>
                          <a:schemeClr val="dk1"/>
                        </a:solidFill>
                        <a:latin typeface="Arial Narrow" panose="020B0606020202030204" pitchFamily="34" charset="0"/>
                        <a:ea typeface="+mn-ea"/>
                        <a:cs typeface="+mn-cs"/>
                      </a:endParaRPr>
                    </a:p>
                    <a:p>
                      <a:endParaRPr lang="id-ID" sz="1400" dirty="0">
                        <a:latin typeface="Arial Narrow" panose="020B0606020202030204" pitchFamily="34" charset="0"/>
                      </a:endParaRPr>
                    </a:p>
                  </a:txBody>
                  <a:tcPr/>
                </a:tc>
                <a:extLst>
                  <a:ext uri="{0D108BD9-81ED-4DB2-BD59-A6C34878D82A}">
                    <a16:rowId xmlns:a16="http://schemas.microsoft.com/office/drawing/2014/main" val="10001"/>
                  </a:ext>
                </a:extLst>
              </a:tr>
              <a:tr h="1509396">
                <a:tc>
                  <a:txBody>
                    <a:bodyPr/>
                    <a:lstStyle/>
                    <a:p>
                      <a:r>
                        <a:rPr lang="id-ID" sz="1400" b="0" i="0" u="none" strike="noStrike" kern="1200" baseline="0" dirty="0" smtClean="0">
                          <a:solidFill>
                            <a:schemeClr val="dk1"/>
                          </a:solidFill>
                          <a:latin typeface="Arial Narrow" panose="020B0606020202030204" pitchFamily="34" charset="0"/>
                          <a:ea typeface="+mn-ea"/>
                          <a:cs typeface="+mn-cs"/>
                        </a:rPr>
                        <a:t>Alternate</a:t>
                      </a:r>
                    </a:p>
                    <a:p>
                      <a:r>
                        <a:rPr lang="id-ID" sz="1400" b="0" i="0" u="none" strike="noStrike" kern="1200" baseline="0" dirty="0" smtClean="0">
                          <a:solidFill>
                            <a:schemeClr val="dk1"/>
                          </a:solidFill>
                          <a:latin typeface="Arial Narrow" panose="020B0606020202030204" pitchFamily="34" charset="0"/>
                          <a:ea typeface="+mn-ea"/>
                          <a:cs typeface="+mn-cs"/>
                        </a:rPr>
                        <a:t>posture as well</a:t>
                      </a:r>
                    </a:p>
                    <a:p>
                      <a:r>
                        <a:rPr lang="id-ID" sz="1400" b="0" i="0" u="none" strike="noStrike" kern="1200" baseline="0" dirty="0" smtClean="0">
                          <a:solidFill>
                            <a:schemeClr val="dk1"/>
                          </a:solidFill>
                          <a:latin typeface="Arial Narrow" panose="020B0606020202030204" pitchFamily="34" charset="0"/>
                          <a:ea typeface="+mn-ea"/>
                          <a:cs typeface="+mn-cs"/>
                        </a:rPr>
                        <a:t>as movements</a:t>
                      </a:r>
                      <a:endParaRPr lang="id-ID" sz="1400" dirty="0">
                        <a:latin typeface="Arial Narrow" panose="020B0606020202030204" pitchFamily="34" charset="0"/>
                      </a:endParaRPr>
                    </a:p>
                  </a:txBody>
                  <a:tcPr/>
                </a:tc>
                <a:tc>
                  <a:txBody>
                    <a:bodyPr/>
                    <a:lstStyle/>
                    <a:p>
                      <a:pPr algn="ctr"/>
                      <a:endParaRPr lang="id-ID" dirty="0"/>
                    </a:p>
                  </a:txBody>
                  <a:tcPr/>
                </a:tc>
                <a:tc>
                  <a:txBody>
                    <a:bodyPr/>
                    <a:lstStyle/>
                    <a:p>
                      <a:r>
                        <a:rPr lang="id-ID" sz="1400" b="0" i="0" u="none" strike="noStrike" kern="1200" baseline="0" dirty="0" smtClean="0">
                          <a:solidFill>
                            <a:schemeClr val="dk1"/>
                          </a:solidFill>
                          <a:latin typeface="Arial Narrow" panose="020B0606020202030204" pitchFamily="34" charset="0"/>
                          <a:ea typeface="+mn-ea"/>
                          <a:cs typeface="+mn-cs"/>
                        </a:rPr>
                        <a:t>No posture or movement </a:t>
                      </a:r>
                      <a:r>
                        <a:rPr lang="en-US" sz="1400" b="0" i="0" u="none" strike="noStrike" kern="1200" baseline="0" dirty="0" smtClean="0">
                          <a:solidFill>
                            <a:schemeClr val="dk1"/>
                          </a:solidFill>
                          <a:latin typeface="Arial Narrow" panose="020B0606020202030204" pitchFamily="34" charset="0"/>
                          <a:ea typeface="+mn-ea"/>
                          <a:cs typeface="+mn-cs"/>
                        </a:rPr>
                        <a:t>should be maintained for a</a:t>
                      </a:r>
                    </a:p>
                    <a:p>
                      <a:r>
                        <a:rPr lang="id-ID" sz="1400" b="0" i="0" u="none" strike="noStrike" kern="1200" baseline="0" dirty="0" smtClean="0">
                          <a:solidFill>
                            <a:schemeClr val="dk1"/>
                          </a:solidFill>
                          <a:latin typeface="Arial Narrow" panose="020B0606020202030204" pitchFamily="34" charset="0"/>
                          <a:ea typeface="+mn-ea"/>
                          <a:cs typeface="+mn-cs"/>
                        </a:rPr>
                        <a:t>long period of time.</a:t>
                      </a:r>
                    </a:p>
                    <a:p>
                      <a:r>
                        <a:rPr lang="id-ID" sz="1400" b="0" i="0" u="none" strike="noStrike" kern="1200" baseline="0" dirty="0" smtClean="0">
                          <a:solidFill>
                            <a:schemeClr val="dk1"/>
                          </a:solidFill>
                          <a:latin typeface="Arial Narrow" panose="020B0606020202030204" pitchFamily="34" charset="0"/>
                          <a:ea typeface="+mn-ea"/>
                          <a:cs typeface="+mn-cs"/>
                        </a:rPr>
                        <a:t>Prolonged postures and repetitive movements are tiring.</a:t>
                      </a:r>
                    </a:p>
                    <a:p>
                      <a:endParaRPr lang="id-ID" sz="1400" dirty="0">
                        <a:latin typeface="Arial Narrow" panose="020B0606020202030204" pitchFamily="34" charset="0"/>
                      </a:endParaRPr>
                    </a:p>
                  </a:txBody>
                  <a:tcPr/>
                </a:tc>
                <a:extLst>
                  <a:ext uri="{0D108BD9-81ED-4DB2-BD59-A6C34878D82A}">
                    <a16:rowId xmlns:a16="http://schemas.microsoft.com/office/drawing/2014/main" val="10002"/>
                  </a:ext>
                </a:extLst>
              </a:tr>
              <a:tr h="1349701">
                <a:tc>
                  <a:txBody>
                    <a:bodyPr/>
                    <a:lstStyle/>
                    <a:p>
                      <a:r>
                        <a:rPr lang="id-ID" sz="1400" b="0" i="0" u="none" strike="noStrike" kern="1200" baseline="0" dirty="0" smtClean="0">
                          <a:solidFill>
                            <a:schemeClr val="dk1"/>
                          </a:solidFill>
                          <a:latin typeface="Arial Narrow" panose="020B0606020202030204" pitchFamily="34" charset="0"/>
                          <a:ea typeface="+mn-ea"/>
                          <a:cs typeface="+mn-cs"/>
                        </a:rPr>
                        <a:t>Avoid excessive</a:t>
                      </a:r>
                    </a:p>
                    <a:p>
                      <a:r>
                        <a:rPr lang="id-ID" sz="1400" b="0" i="0" u="none" strike="noStrike" kern="1200" baseline="0" dirty="0" smtClean="0">
                          <a:solidFill>
                            <a:schemeClr val="dk1"/>
                          </a:solidFill>
                          <a:latin typeface="Arial Narrow" panose="020B0606020202030204" pitchFamily="34" charset="0"/>
                          <a:ea typeface="+mn-ea"/>
                          <a:cs typeface="+mn-cs"/>
                        </a:rPr>
                        <a:t>reaches</a:t>
                      </a:r>
                    </a:p>
                  </a:txBody>
                  <a:tcPr/>
                </a:tc>
                <a:tc>
                  <a:txBody>
                    <a:bodyPr/>
                    <a:lstStyle/>
                    <a:p>
                      <a:pPr algn="ctr"/>
                      <a:endParaRPr lang="id-ID" dirty="0"/>
                    </a:p>
                  </a:txBody>
                  <a:tcPr/>
                </a:tc>
                <a:tc>
                  <a:txBody>
                    <a:bodyPr/>
                    <a:lstStyle/>
                    <a:p>
                      <a:r>
                        <a:rPr lang="en-US" sz="1400" b="0" i="0" u="none" strike="noStrike" kern="1200" baseline="0" dirty="0" smtClean="0">
                          <a:solidFill>
                            <a:schemeClr val="dk1"/>
                          </a:solidFill>
                          <a:latin typeface="Arial Narrow" panose="020B0606020202030204" pitchFamily="34" charset="0"/>
                          <a:ea typeface="+mn-ea"/>
                          <a:cs typeface="+mn-cs"/>
                        </a:rPr>
                        <a:t>It is necessary to limit the</a:t>
                      </a:r>
                      <a:r>
                        <a:rPr lang="id-ID" sz="1400" b="0" i="0" u="none" strike="noStrike" kern="1200" baseline="0" dirty="0" smtClean="0">
                          <a:solidFill>
                            <a:schemeClr val="dk1"/>
                          </a:solidFill>
                          <a:latin typeface="Arial Narrow" panose="020B0606020202030204" pitchFamily="34" charset="0"/>
                          <a:ea typeface="+mn-ea"/>
                          <a:cs typeface="+mn-cs"/>
                        </a:rPr>
                        <a:t> extent of forward and</a:t>
                      </a:r>
                    </a:p>
                    <a:p>
                      <a:r>
                        <a:rPr lang="id-ID" sz="1400" b="0" i="0" u="none" strike="noStrike" kern="1200" baseline="0" dirty="0" smtClean="0">
                          <a:solidFill>
                            <a:schemeClr val="dk1"/>
                          </a:solidFill>
                          <a:latin typeface="Arial Narrow" panose="020B0606020202030204" pitchFamily="34" charset="0"/>
                          <a:ea typeface="+mn-ea"/>
                          <a:cs typeface="+mn-cs"/>
                        </a:rPr>
                        <a:t>sideways reaches to avoid </a:t>
                      </a:r>
                      <a:r>
                        <a:rPr lang="en-US" sz="1400" b="0" i="0" u="none" strike="noStrike" kern="1200" baseline="0" dirty="0" smtClean="0">
                          <a:solidFill>
                            <a:schemeClr val="dk1"/>
                          </a:solidFill>
                          <a:latin typeface="Arial Narrow" panose="020B0606020202030204" pitchFamily="34" charset="0"/>
                          <a:ea typeface="+mn-ea"/>
                          <a:cs typeface="+mn-cs"/>
                        </a:rPr>
                        <a:t>having to bend over or twist</a:t>
                      </a:r>
                    </a:p>
                    <a:p>
                      <a:r>
                        <a:rPr lang="id-ID" sz="1400" b="0" i="0" u="none" strike="noStrike" kern="1200" baseline="0" dirty="0" smtClean="0">
                          <a:solidFill>
                            <a:schemeClr val="dk1"/>
                          </a:solidFill>
                          <a:latin typeface="Arial Narrow" panose="020B0606020202030204" pitchFamily="34" charset="0"/>
                          <a:ea typeface="+mn-ea"/>
                          <a:cs typeface="+mn-cs"/>
                        </a:rPr>
                        <a:t>the trunk.</a:t>
                      </a:r>
                      <a:endParaRPr lang="en-US" sz="1400" b="0" i="0" u="none" strike="noStrike" kern="1200" baseline="0" dirty="0" smtClean="0">
                        <a:solidFill>
                          <a:schemeClr val="dk1"/>
                        </a:solidFill>
                        <a:latin typeface="Arial Narrow" panose="020B0606020202030204" pitchFamily="34" charset="0"/>
                        <a:ea typeface="+mn-ea"/>
                        <a:cs typeface="+mn-cs"/>
                      </a:endParaRPr>
                    </a:p>
                  </a:txBody>
                  <a:tcPr/>
                </a:tc>
                <a:extLst>
                  <a:ext uri="{0D108BD9-81ED-4DB2-BD59-A6C34878D82A}">
                    <a16:rowId xmlns:a16="http://schemas.microsoft.com/office/drawing/2014/main" val="10003"/>
                  </a:ext>
                </a:extLst>
              </a:tr>
              <a:tr h="1808353">
                <a:tc>
                  <a:txBody>
                    <a:bodyPr/>
                    <a:lstStyle/>
                    <a:p>
                      <a:r>
                        <a:rPr lang="id-ID" sz="1400" b="0" i="0" u="none" strike="noStrike" kern="1200" baseline="0" smtClean="0">
                          <a:solidFill>
                            <a:schemeClr val="dk1"/>
                          </a:solidFill>
                          <a:latin typeface="Arial Narrow" panose="020B0606020202030204" pitchFamily="34" charset="0"/>
                          <a:ea typeface="+mn-ea"/>
                          <a:cs typeface="+mn-cs"/>
                        </a:rPr>
                        <a:t>Avoid carrying out tasks</a:t>
                      </a:r>
                    </a:p>
                    <a:p>
                      <a:r>
                        <a:rPr lang="id-ID" sz="1400" b="0" i="0" u="none" strike="noStrike" kern="1200" baseline="0" smtClean="0">
                          <a:solidFill>
                            <a:schemeClr val="dk1"/>
                          </a:solidFill>
                          <a:latin typeface="Arial Narrow" panose="020B0606020202030204" pitchFamily="34" charset="0"/>
                          <a:ea typeface="+mn-ea"/>
                          <a:cs typeface="+mn-cs"/>
                        </a:rPr>
                        <a:t>above shoulder level</a:t>
                      </a:r>
                      <a:endParaRPr lang="id-ID" sz="1400" dirty="0">
                        <a:latin typeface="Arial Narrow" panose="020B0606020202030204" pitchFamily="34" charset="0"/>
                      </a:endParaRPr>
                    </a:p>
                  </a:txBody>
                  <a:tcPr/>
                </a:tc>
                <a:tc>
                  <a:txBody>
                    <a:bodyPr/>
                    <a:lstStyle/>
                    <a:p>
                      <a:pPr algn="ctr"/>
                      <a:endParaRPr lang="id-ID" dirty="0"/>
                    </a:p>
                  </a:txBody>
                  <a:tcPr/>
                </a:tc>
                <a:tc>
                  <a:txBody>
                    <a:bodyPr/>
                    <a:lstStyle/>
                    <a:p>
                      <a:r>
                        <a:rPr lang="en-US" sz="1400" b="0" i="0" u="none" strike="noStrike" kern="1200" baseline="0" dirty="0" smtClean="0">
                          <a:solidFill>
                            <a:schemeClr val="dk1"/>
                          </a:solidFill>
                          <a:latin typeface="Arial Narrow" panose="020B0606020202030204" pitchFamily="34" charset="0"/>
                          <a:ea typeface="+mn-ea"/>
                          <a:cs typeface="+mn-cs"/>
                        </a:rPr>
                        <a:t>The hands and elbows should</a:t>
                      </a:r>
                      <a:r>
                        <a:rPr lang="id-ID" sz="1400" b="0" i="0" u="none" strike="noStrike" kern="1200" baseline="0" dirty="0" smtClean="0">
                          <a:solidFill>
                            <a:schemeClr val="dk1"/>
                          </a:solidFill>
                          <a:latin typeface="Arial Narrow" panose="020B0606020202030204" pitchFamily="34" charset="0"/>
                          <a:ea typeface="+mn-ea"/>
                          <a:cs typeface="+mn-cs"/>
                        </a:rPr>
                        <a:t> </a:t>
                      </a:r>
                      <a:r>
                        <a:rPr lang="en-US" sz="1400" b="0" i="0" u="none" strike="noStrike" kern="1200" baseline="0" dirty="0" smtClean="0">
                          <a:solidFill>
                            <a:schemeClr val="dk1"/>
                          </a:solidFill>
                          <a:latin typeface="Arial Narrow" panose="020B0606020202030204" pitchFamily="34" charset="0"/>
                          <a:ea typeface="+mn-ea"/>
                          <a:cs typeface="+mn-cs"/>
                        </a:rPr>
                        <a:t>be well below shoulder level</a:t>
                      </a:r>
                      <a:r>
                        <a:rPr lang="id-ID" sz="1400" b="0" i="0" u="none" strike="noStrike" kern="1200" baseline="0" dirty="0" smtClean="0">
                          <a:solidFill>
                            <a:schemeClr val="dk1"/>
                          </a:solidFill>
                          <a:latin typeface="Arial Narrow" panose="020B0606020202030204" pitchFamily="34" charset="0"/>
                          <a:ea typeface="+mn-ea"/>
                          <a:cs typeface="+mn-cs"/>
                        </a:rPr>
                        <a:t> </a:t>
                      </a:r>
                      <a:r>
                        <a:rPr lang="en-US" sz="1400" b="0" i="0" u="none" strike="noStrike" kern="1200" baseline="0" dirty="0" smtClean="0">
                          <a:solidFill>
                            <a:schemeClr val="dk1"/>
                          </a:solidFill>
                          <a:latin typeface="Arial Narrow" panose="020B0606020202030204" pitchFamily="34" charset="0"/>
                          <a:ea typeface="+mn-ea"/>
                          <a:cs typeface="+mn-cs"/>
                        </a:rPr>
                        <a:t>when carrying out a task</a:t>
                      </a:r>
                      <a:endParaRPr lang="id-ID" sz="1400" dirty="0">
                        <a:latin typeface="Arial Narrow" panose="020B0606020202030204" pitchFamily="34" charset="0"/>
                      </a:endParaRPr>
                    </a:p>
                  </a:txBody>
                  <a:tcPr/>
                </a:tc>
                <a:extLst>
                  <a:ext uri="{0D108BD9-81ED-4DB2-BD59-A6C34878D82A}">
                    <a16:rowId xmlns:a16="http://schemas.microsoft.com/office/drawing/2014/main" val="10004"/>
                  </a:ext>
                </a:extLst>
              </a:tr>
            </a:tbl>
          </a:graphicData>
        </a:graphic>
      </p:graphicFrame>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759" y="991123"/>
            <a:ext cx="1278667" cy="818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3179" y="2014365"/>
            <a:ext cx="1031297" cy="940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3060" y="3347269"/>
            <a:ext cx="945827" cy="945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4504" y="4581128"/>
            <a:ext cx="448646" cy="13619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95191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722625" y="292725"/>
          <a:ext cx="6264696" cy="6416565"/>
        </p:xfrm>
        <a:graphic>
          <a:graphicData uri="http://schemas.openxmlformats.org/drawingml/2006/table">
            <a:tbl>
              <a:tblPr firstRow="1" bandRow="1">
                <a:tableStyleId>{073A0DAA-6AF3-43AB-8588-CEC1D06C72B9}</a:tableStyleId>
              </a:tblPr>
              <a:tblGrid>
                <a:gridCol w="1843041">
                  <a:extLst>
                    <a:ext uri="{9D8B030D-6E8A-4147-A177-3AD203B41FA5}">
                      <a16:colId xmlns:a16="http://schemas.microsoft.com/office/drawing/2014/main" val="20000"/>
                    </a:ext>
                  </a:extLst>
                </a:gridCol>
                <a:gridCol w="1713362">
                  <a:extLst>
                    <a:ext uri="{9D8B030D-6E8A-4147-A177-3AD203B41FA5}">
                      <a16:colId xmlns:a16="http://schemas.microsoft.com/office/drawing/2014/main" val="20001"/>
                    </a:ext>
                  </a:extLst>
                </a:gridCol>
                <a:gridCol w="2708293">
                  <a:extLst>
                    <a:ext uri="{9D8B030D-6E8A-4147-A177-3AD203B41FA5}">
                      <a16:colId xmlns:a16="http://schemas.microsoft.com/office/drawing/2014/main" val="20002"/>
                    </a:ext>
                  </a:extLst>
                </a:gridCol>
              </a:tblGrid>
              <a:tr h="629617">
                <a:tc>
                  <a:txBody>
                    <a:bodyPr/>
                    <a:lstStyle/>
                    <a:p>
                      <a:pPr algn="ctr"/>
                      <a:r>
                        <a:rPr lang="id-ID" sz="1600" b="1" i="0" u="none" strike="noStrike" kern="1200" baseline="0" dirty="0" smtClean="0">
                          <a:solidFill>
                            <a:schemeClr val="lt1"/>
                          </a:solidFill>
                          <a:latin typeface="Arial Narrow" panose="020B0606020202030204" pitchFamily="34" charset="0"/>
                          <a:ea typeface="+mn-ea"/>
                          <a:cs typeface="+mn-cs"/>
                        </a:rPr>
                        <a:t>ERGONOMIC</a:t>
                      </a:r>
                    </a:p>
                    <a:p>
                      <a:pPr algn="ctr"/>
                      <a:r>
                        <a:rPr lang="id-ID" sz="1600" b="1" i="0" u="none" strike="noStrike" kern="1200" baseline="0" dirty="0" smtClean="0">
                          <a:solidFill>
                            <a:schemeClr val="lt1"/>
                          </a:solidFill>
                          <a:latin typeface="Arial Narrow" panose="020B0606020202030204" pitchFamily="34" charset="0"/>
                          <a:ea typeface="+mn-ea"/>
                          <a:cs typeface="+mn-cs"/>
                        </a:rPr>
                        <a:t>PRINCIPLE</a:t>
                      </a:r>
                      <a:endParaRPr lang="id-ID" sz="1600" dirty="0">
                        <a:latin typeface="Arial Narrow" panose="020B0606020202030204" pitchFamily="34" charset="0"/>
                      </a:endParaRPr>
                    </a:p>
                  </a:txBody>
                  <a:tcPr/>
                </a:tc>
                <a:tc>
                  <a:txBody>
                    <a:bodyPr/>
                    <a:lstStyle/>
                    <a:p>
                      <a:endParaRPr lang="id-ID" dirty="0"/>
                    </a:p>
                  </a:txBody>
                  <a:tcPr/>
                </a:tc>
                <a:tc>
                  <a:txBody>
                    <a:bodyPr/>
                    <a:lstStyle/>
                    <a:p>
                      <a:pPr algn="ctr">
                        <a:tabLst/>
                      </a:pPr>
                      <a:r>
                        <a:rPr lang="id-ID" sz="1600" b="1" i="0" u="none" strike="noStrike" kern="1200" baseline="0" dirty="0" smtClean="0">
                          <a:solidFill>
                            <a:schemeClr val="lt1"/>
                          </a:solidFill>
                          <a:latin typeface="Arial Narrow" panose="020B0606020202030204" pitchFamily="34" charset="0"/>
                          <a:ea typeface="+mn-ea"/>
                          <a:cs typeface="+mn-cs"/>
                        </a:rPr>
                        <a:t>DESCRIPTION</a:t>
                      </a:r>
                      <a:endParaRPr lang="id-ID" sz="1600" dirty="0">
                        <a:latin typeface="Arial Narrow" panose="020B0606020202030204" pitchFamily="34" charset="0"/>
                      </a:endParaRPr>
                    </a:p>
                  </a:txBody>
                  <a:tcPr/>
                </a:tc>
                <a:extLst>
                  <a:ext uri="{0D108BD9-81ED-4DB2-BD59-A6C34878D82A}">
                    <a16:rowId xmlns:a16="http://schemas.microsoft.com/office/drawing/2014/main" val="10000"/>
                  </a:ext>
                </a:extLst>
              </a:tr>
              <a:tr h="1391785">
                <a:tc>
                  <a:txBody>
                    <a:bodyPr/>
                    <a:lstStyle/>
                    <a:p>
                      <a:r>
                        <a:rPr lang="id-ID" sz="1600" b="0" i="0" u="none" strike="noStrike" kern="1200" baseline="0" dirty="0" smtClean="0">
                          <a:solidFill>
                            <a:schemeClr val="dk1"/>
                          </a:solidFill>
                          <a:latin typeface="Arial Narrow" panose="020B0606020202030204" pitchFamily="34" charset="0"/>
                          <a:ea typeface="+mn-ea"/>
                          <a:cs typeface="+mn-cs"/>
                        </a:rPr>
                        <a:t>Limit the weight of a</a:t>
                      </a:r>
                    </a:p>
                    <a:p>
                      <a:r>
                        <a:rPr lang="id-ID" sz="1600" b="0" i="0" u="none" strike="noStrike" kern="1200" baseline="0" dirty="0" smtClean="0">
                          <a:solidFill>
                            <a:schemeClr val="dk1"/>
                          </a:solidFill>
                          <a:latin typeface="Arial Narrow" panose="020B0606020202030204" pitchFamily="34" charset="0"/>
                          <a:ea typeface="+mn-ea"/>
                          <a:cs typeface="+mn-cs"/>
                        </a:rPr>
                        <a:t>load that is lifted</a:t>
                      </a:r>
                      <a:endParaRPr lang="id-ID" sz="1600" dirty="0">
                        <a:latin typeface="Arial Narrow" panose="020B0606020202030204" pitchFamily="34" charset="0"/>
                      </a:endParaRPr>
                    </a:p>
                  </a:txBody>
                  <a:tcPr/>
                </a:tc>
                <a:tc>
                  <a:txBody>
                    <a:bodyPr/>
                    <a:lstStyle/>
                    <a:p>
                      <a:pPr algn="ctr"/>
                      <a:endParaRPr lang="id-ID" dirty="0"/>
                    </a:p>
                  </a:txBody>
                  <a:tcPr/>
                </a:tc>
                <a:tc>
                  <a:txBody>
                    <a:bodyPr/>
                    <a:lstStyle/>
                    <a:p>
                      <a:r>
                        <a:rPr lang="id-ID" sz="1600" b="0" i="0" u="none" strike="noStrike" kern="1200" baseline="0" dirty="0" smtClean="0">
                          <a:solidFill>
                            <a:schemeClr val="dk1"/>
                          </a:solidFill>
                          <a:latin typeface="Arial Narrow" panose="020B0606020202030204" pitchFamily="34" charset="0"/>
                          <a:ea typeface="+mn-ea"/>
                          <a:cs typeface="+mn-cs"/>
                        </a:rPr>
                        <a:t>There are guidance weight</a:t>
                      </a:r>
                    </a:p>
                    <a:p>
                      <a:r>
                        <a:rPr lang="en-US" sz="1600" b="0" i="0" u="none" strike="noStrike" kern="1200" baseline="0" dirty="0" smtClean="0">
                          <a:solidFill>
                            <a:schemeClr val="dk1"/>
                          </a:solidFill>
                          <a:latin typeface="Arial Narrow" panose="020B0606020202030204" pitchFamily="34" charset="0"/>
                          <a:ea typeface="+mn-ea"/>
                          <a:cs typeface="+mn-cs"/>
                        </a:rPr>
                        <a:t>limits for both males and</a:t>
                      </a:r>
                    </a:p>
                    <a:p>
                      <a:r>
                        <a:rPr lang="en-US" sz="1600" b="0" i="0" u="none" strike="noStrike" kern="1200" baseline="0" dirty="0" smtClean="0">
                          <a:solidFill>
                            <a:schemeClr val="dk1"/>
                          </a:solidFill>
                          <a:latin typeface="Arial Narrow" panose="020B0606020202030204" pitchFamily="34" charset="0"/>
                          <a:ea typeface="+mn-ea"/>
                          <a:cs typeface="+mn-cs"/>
                        </a:rPr>
                        <a:t>females</a:t>
                      </a:r>
                      <a:endParaRPr lang="id-ID" sz="1600" b="1" i="0" u="none" strike="noStrike" kern="1200" baseline="0" dirty="0" smtClean="0">
                        <a:solidFill>
                          <a:srgbClr val="FF0000"/>
                        </a:solidFill>
                        <a:latin typeface="Arial Narrow" panose="020B0606020202030204" pitchFamily="34" charset="0"/>
                        <a:ea typeface="+mn-ea"/>
                        <a:cs typeface="+mn-cs"/>
                      </a:endParaRPr>
                    </a:p>
                    <a:p>
                      <a:endParaRPr lang="id-ID" sz="1400" dirty="0">
                        <a:latin typeface="Arial Narrow" panose="020B0606020202030204" pitchFamily="34" charset="0"/>
                      </a:endParaRPr>
                    </a:p>
                  </a:txBody>
                  <a:tcPr anchor="ctr"/>
                </a:tc>
                <a:extLst>
                  <a:ext uri="{0D108BD9-81ED-4DB2-BD59-A6C34878D82A}">
                    <a16:rowId xmlns:a16="http://schemas.microsoft.com/office/drawing/2014/main" val="10001"/>
                  </a:ext>
                </a:extLst>
              </a:tr>
              <a:tr h="1275182">
                <a:tc>
                  <a:txBody>
                    <a:bodyPr/>
                    <a:lstStyle/>
                    <a:p>
                      <a:r>
                        <a:rPr lang="id-ID" sz="1600" b="0" i="0" u="none" strike="noStrike" kern="1200" baseline="0" dirty="0" smtClean="0">
                          <a:solidFill>
                            <a:schemeClr val="dk1"/>
                          </a:solidFill>
                          <a:latin typeface="Arial Narrow" panose="020B0606020202030204" pitchFamily="34" charset="0"/>
                          <a:ea typeface="+mn-ea"/>
                          <a:cs typeface="+mn-cs"/>
                        </a:rPr>
                        <a:t>Use mechanical</a:t>
                      </a:r>
                    </a:p>
                    <a:p>
                      <a:r>
                        <a:rPr lang="id-ID" sz="1600" b="0" i="0" u="none" strike="noStrike" kern="1200" baseline="0" dirty="0" smtClean="0">
                          <a:solidFill>
                            <a:schemeClr val="dk1"/>
                          </a:solidFill>
                          <a:latin typeface="Arial Narrow" panose="020B0606020202030204" pitchFamily="34" charset="0"/>
                          <a:ea typeface="+mn-ea"/>
                          <a:cs typeface="+mn-cs"/>
                        </a:rPr>
                        <a:t>aids</a:t>
                      </a:r>
                      <a:endParaRPr lang="id-ID" sz="1600" dirty="0">
                        <a:latin typeface="Arial Narrow" panose="020B0606020202030204" pitchFamily="34" charset="0"/>
                      </a:endParaRPr>
                    </a:p>
                  </a:txBody>
                  <a:tcPr/>
                </a:tc>
                <a:tc>
                  <a:txBody>
                    <a:bodyPr/>
                    <a:lstStyle/>
                    <a:p>
                      <a:pPr algn="ctr"/>
                      <a:endParaRPr lang="id-ID" dirty="0"/>
                    </a:p>
                  </a:txBody>
                  <a:tcPr/>
                </a:tc>
                <a:tc>
                  <a:txBody>
                    <a:bodyPr/>
                    <a:lstStyle/>
                    <a:p>
                      <a:r>
                        <a:rPr lang="id-ID" sz="1600" b="0" i="0" u="none" strike="noStrike" kern="1200" baseline="0" dirty="0" smtClean="0">
                          <a:solidFill>
                            <a:schemeClr val="dk1"/>
                          </a:solidFill>
                          <a:latin typeface="Arial Narrow" panose="020B0606020202030204" pitchFamily="34" charset="0"/>
                          <a:ea typeface="+mn-ea"/>
                          <a:cs typeface="+mn-cs"/>
                        </a:rPr>
                        <a:t>Many lifting accessories are</a:t>
                      </a:r>
                    </a:p>
                    <a:p>
                      <a:r>
                        <a:rPr lang="en-US" sz="1600" b="0" i="0" u="none" strike="noStrike" kern="1200" baseline="0" dirty="0" smtClean="0">
                          <a:solidFill>
                            <a:schemeClr val="dk1"/>
                          </a:solidFill>
                          <a:latin typeface="Arial Narrow" panose="020B0606020202030204" pitchFamily="34" charset="0"/>
                          <a:ea typeface="+mn-ea"/>
                          <a:cs typeface="+mn-cs"/>
                        </a:rPr>
                        <a:t>available to help lift and</a:t>
                      </a:r>
                    </a:p>
                    <a:p>
                      <a:r>
                        <a:rPr lang="id-ID" sz="1600" b="0" i="0" u="none" strike="noStrike" kern="1200" baseline="0" dirty="0" smtClean="0">
                          <a:solidFill>
                            <a:schemeClr val="dk1"/>
                          </a:solidFill>
                          <a:latin typeface="Arial Narrow" panose="020B0606020202030204" pitchFamily="34" charset="0"/>
                          <a:ea typeface="+mn-ea"/>
                          <a:cs typeface="+mn-cs"/>
                        </a:rPr>
                        <a:t>move loads</a:t>
                      </a:r>
                      <a:endParaRPr lang="id-ID" sz="1600" dirty="0">
                        <a:latin typeface="Arial Narrow" panose="020B0606020202030204" pitchFamily="34" charset="0"/>
                      </a:endParaRPr>
                    </a:p>
                  </a:txBody>
                  <a:tcPr anchor="ctr"/>
                </a:tc>
                <a:extLst>
                  <a:ext uri="{0D108BD9-81ED-4DB2-BD59-A6C34878D82A}">
                    <a16:rowId xmlns:a16="http://schemas.microsoft.com/office/drawing/2014/main" val="10002"/>
                  </a:ext>
                </a:extLst>
              </a:tr>
              <a:tr h="1333429">
                <a:tc>
                  <a:txBody>
                    <a:bodyPr/>
                    <a:lstStyle/>
                    <a:p>
                      <a:r>
                        <a:rPr lang="id-ID" sz="1600" b="0" i="0" u="none" strike="noStrike" kern="1200" baseline="0" dirty="0" smtClean="0">
                          <a:solidFill>
                            <a:schemeClr val="dk1"/>
                          </a:solidFill>
                          <a:latin typeface="Arial Narrow" panose="020B0606020202030204" pitchFamily="34" charset="0"/>
                          <a:ea typeface="+mn-ea"/>
                          <a:cs typeface="+mn-cs"/>
                        </a:rPr>
                        <a:t>Avoid carrying</a:t>
                      </a:r>
                    </a:p>
                    <a:p>
                      <a:r>
                        <a:rPr lang="id-ID" sz="1600" b="0" i="0" u="none" strike="noStrike" kern="1200" baseline="0" dirty="0" smtClean="0">
                          <a:solidFill>
                            <a:schemeClr val="dk1"/>
                          </a:solidFill>
                          <a:latin typeface="Arial Narrow" panose="020B0606020202030204" pitchFamily="34" charset="0"/>
                          <a:ea typeface="+mn-ea"/>
                          <a:cs typeface="+mn-cs"/>
                        </a:rPr>
                        <a:t>loads with one</a:t>
                      </a:r>
                    </a:p>
                    <a:p>
                      <a:r>
                        <a:rPr lang="id-ID" sz="1600" b="0" i="0" u="none" strike="noStrike" kern="1200" baseline="0" dirty="0" smtClean="0">
                          <a:solidFill>
                            <a:schemeClr val="dk1"/>
                          </a:solidFill>
                          <a:latin typeface="Arial Narrow" panose="020B0606020202030204" pitchFamily="34" charset="0"/>
                          <a:ea typeface="+mn-ea"/>
                          <a:cs typeface="+mn-cs"/>
                        </a:rPr>
                        <a:t>hand</a:t>
                      </a:r>
                    </a:p>
                  </a:txBody>
                  <a:tcPr/>
                </a:tc>
                <a:tc>
                  <a:txBody>
                    <a:bodyPr/>
                    <a:lstStyle/>
                    <a:p>
                      <a:pPr algn="ctr"/>
                      <a:endParaRPr lang="id-ID" dirty="0"/>
                    </a:p>
                  </a:txBody>
                  <a:tcPr/>
                </a:tc>
                <a:tc>
                  <a:txBody>
                    <a:bodyPr/>
                    <a:lstStyle/>
                    <a:p>
                      <a:r>
                        <a:rPr lang="en-US" sz="1600" b="0" i="0" u="none" strike="noStrike" kern="1200" baseline="0" dirty="0" smtClean="0">
                          <a:solidFill>
                            <a:schemeClr val="dk1"/>
                          </a:solidFill>
                          <a:latin typeface="Arial Narrow" panose="020B0606020202030204" pitchFamily="34" charset="0"/>
                          <a:ea typeface="+mn-ea"/>
                          <a:cs typeface="+mn-cs"/>
                        </a:rPr>
                        <a:t>When only one hand is used</a:t>
                      </a:r>
                    </a:p>
                    <a:p>
                      <a:r>
                        <a:rPr lang="en-US" sz="1600" b="0" i="0" u="none" strike="noStrike" kern="1200" baseline="0" dirty="0" smtClean="0">
                          <a:solidFill>
                            <a:schemeClr val="dk1"/>
                          </a:solidFill>
                          <a:latin typeface="Arial Narrow" panose="020B0606020202030204" pitchFamily="34" charset="0"/>
                          <a:ea typeface="+mn-ea"/>
                          <a:cs typeface="+mn-cs"/>
                        </a:rPr>
                        <a:t>to carry a load, the body is</a:t>
                      </a:r>
                    </a:p>
                    <a:p>
                      <a:r>
                        <a:rPr lang="id-ID" sz="1600" b="0" i="0" u="none" strike="noStrike" kern="1200" baseline="0" dirty="0" smtClean="0">
                          <a:solidFill>
                            <a:schemeClr val="dk1"/>
                          </a:solidFill>
                          <a:latin typeface="Arial Narrow" panose="020B0606020202030204" pitchFamily="34" charset="0"/>
                          <a:ea typeface="+mn-ea"/>
                          <a:cs typeface="+mn-cs"/>
                        </a:rPr>
                        <a:t>subject to mechanical stress</a:t>
                      </a:r>
                      <a:endParaRPr lang="en-US" sz="1600" b="0" i="0" u="none" strike="noStrike" kern="1200" baseline="0" dirty="0" smtClean="0">
                        <a:solidFill>
                          <a:schemeClr val="dk1"/>
                        </a:solidFill>
                        <a:latin typeface="Arial Narrow" panose="020B0606020202030204" pitchFamily="34" charset="0"/>
                        <a:ea typeface="+mn-ea"/>
                        <a:cs typeface="+mn-cs"/>
                      </a:endParaRPr>
                    </a:p>
                  </a:txBody>
                  <a:tcPr anchor="ctr"/>
                </a:tc>
                <a:extLst>
                  <a:ext uri="{0D108BD9-81ED-4DB2-BD59-A6C34878D82A}">
                    <a16:rowId xmlns:a16="http://schemas.microsoft.com/office/drawing/2014/main" val="10003"/>
                  </a:ext>
                </a:extLst>
              </a:tr>
              <a:tr h="1786552">
                <a:tc>
                  <a:txBody>
                    <a:bodyPr/>
                    <a:lstStyle/>
                    <a:p>
                      <a:r>
                        <a:rPr lang="id-ID" sz="1600" b="0" i="0" u="none" strike="noStrike" kern="1200" baseline="0" dirty="0" smtClean="0">
                          <a:solidFill>
                            <a:schemeClr val="dk1"/>
                          </a:solidFill>
                          <a:latin typeface="Arial Narrow" panose="020B0606020202030204" pitchFamily="34" charset="0"/>
                          <a:ea typeface="+mn-ea"/>
                          <a:cs typeface="+mn-cs"/>
                        </a:rPr>
                        <a:t>Use transport</a:t>
                      </a:r>
                    </a:p>
                    <a:p>
                      <a:r>
                        <a:rPr lang="id-ID" sz="1600" b="0" i="0" u="none" strike="noStrike" kern="1200" baseline="0" dirty="0" smtClean="0">
                          <a:solidFill>
                            <a:schemeClr val="dk1"/>
                          </a:solidFill>
                          <a:latin typeface="Arial Narrow" panose="020B0606020202030204" pitchFamily="34" charset="0"/>
                          <a:ea typeface="+mn-ea"/>
                          <a:cs typeface="+mn-cs"/>
                        </a:rPr>
                        <a:t>accessories</a:t>
                      </a:r>
                      <a:endParaRPr lang="id-ID" sz="1600" dirty="0">
                        <a:latin typeface="Arial Narrow" panose="020B0606020202030204" pitchFamily="34" charset="0"/>
                      </a:endParaRPr>
                    </a:p>
                  </a:txBody>
                  <a:tcPr/>
                </a:tc>
                <a:tc>
                  <a:txBody>
                    <a:bodyPr/>
                    <a:lstStyle/>
                    <a:p>
                      <a:pPr algn="ctr"/>
                      <a:endParaRPr lang="id-ID" dirty="0"/>
                    </a:p>
                  </a:txBody>
                  <a:tcPr/>
                </a:tc>
                <a:tc>
                  <a:txBody>
                    <a:bodyPr/>
                    <a:lstStyle/>
                    <a:p>
                      <a:r>
                        <a:rPr lang="en-US" sz="1600" b="0" i="0" u="none" strike="noStrike" kern="1200" baseline="0" dirty="0" smtClean="0">
                          <a:solidFill>
                            <a:schemeClr val="dk1"/>
                          </a:solidFill>
                          <a:latin typeface="Arial Narrow" panose="020B0606020202030204" pitchFamily="34" charset="0"/>
                          <a:ea typeface="+mn-ea"/>
                          <a:cs typeface="+mn-cs"/>
                        </a:rPr>
                        <a:t>There are a large number of</a:t>
                      </a:r>
                    </a:p>
                    <a:p>
                      <a:r>
                        <a:rPr lang="id-ID" sz="1600" b="0" i="0" u="none" strike="noStrike" kern="1200" baseline="0" dirty="0" smtClean="0">
                          <a:solidFill>
                            <a:schemeClr val="dk1"/>
                          </a:solidFill>
                          <a:latin typeface="Arial Narrow" panose="020B0606020202030204" pitchFamily="34" charset="0"/>
                          <a:ea typeface="+mn-ea"/>
                          <a:cs typeface="+mn-cs"/>
                        </a:rPr>
                        <a:t>accessories such as roller</a:t>
                      </a:r>
                    </a:p>
                    <a:p>
                      <a:r>
                        <a:rPr lang="id-ID" sz="1600" b="0" i="0" u="none" strike="noStrike" kern="1200" baseline="0" dirty="0" smtClean="0">
                          <a:solidFill>
                            <a:schemeClr val="dk1"/>
                          </a:solidFill>
                          <a:latin typeface="Arial Narrow" panose="020B0606020202030204" pitchFamily="34" charset="0"/>
                          <a:ea typeface="+mn-ea"/>
                          <a:cs typeface="+mn-cs"/>
                        </a:rPr>
                        <a:t>conveyors, conveyor belts,</a:t>
                      </a:r>
                    </a:p>
                    <a:p>
                      <a:r>
                        <a:rPr lang="id-ID" sz="1600" b="0" i="0" u="none" strike="noStrike" kern="1200" baseline="0" dirty="0" smtClean="0">
                          <a:solidFill>
                            <a:schemeClr val="dk1"/>
                          </a:solidFill>
                          <a:latin typeface="Arial Narrow" panose="020B0606020202030204" pitchFamily="34" charset="0"/>
                          <a:ea typeface="+mn-ea"/>
                          <a:cs typeface="+mn-cs"/>
                        </a:rPr>
                        <a:t>trolleys and mobile raising</a:t>
                      </a:r>
                    </a:p>
                    <a:p>
                      <a:r>
                        <a:rPr lang="id-ID" sz="1600" b="0" i="0" u="none" strike="noStrike" kern="1200" baseline="0" dirty="0" smtClean="0">
                          <a:solidFill>
                            <a:schemeClr val="dk1"/>
                          </a:solidFill>
                          <a:latin typeface="Arial Narrow" panose="020B0606020202030204" pitchFamily="34" charset="0"/>
                          <a:ea typeface="+mn-ea"/>
                          <a:cs typeface="+mn-cs"/>
                        </a:rPr>
                        <a:t>platforms, which eliminate or</a:t>
                      </a:r>
                    </a:p>
                    <a:p>
                      <a:r>
                        <a:rPr lang="id-ID" sz="1600" b="0" i="0" u="none" strike="noStrike" kern="1200" baseline="0" dirty="0" smtClean="0">
                          <a:solidFill>
                            <a:schemeClr val="dk1"/>
                          </a:solidFill>
                          <a:latin typeface="Arial Narrow" panose="020B0606020202030204" pitchFamily="34" charset="0"/>
                          <a:ea typeface="+mn-ea"/>
                          <a:cs typeface="+mn-cs"/>
                        </a:rPr>
                        <a:t>reduce manual handling.</a:t>
                      </a:r>
                      <a:endParaRPr lang="id-ID" sz="1600" dirty="0">
                        <a:latin typeface="Arial Narrow" panose="020B0606020202030204" pitchFamily="34" charset="0"/>
                      </a:endParaRPr>
                    </a:p>
                  </a:txBody>
                  <a:tcPr/>
                </a:tc>
                <a:extLst>
                  <a:ext uri="{0D108BD9-81ED-4DB2-BD59-A6C34878D82A}">
                    <a16:rowId xmlns:a16="http://schemas.microsoft.com/office/drawing/2014/main" val="10004"/>
                  </a:ext>
                </a:extLst>
              </a:tr>
            </a:tbl>
          </a:graphicData>
        </a:graphic>
      </p:graphicFrame>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5848" y="980729"/>
            <a:ext cx="999125" cy="1016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0914" y="2204864"/>
            <a:ext cx="1562100"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7740" y="3501008"/>
            <a:ext cx="735340" cy="946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6255" y="4869160"/>
            <a:ext cx="1399939" cy="93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722641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3848" y="215062"/>
            <a:ext cx="3679212" cy="584775"/>
          </a:xfrm>
          <a:prstGeom prst="rect">
            <a:avLst/>
          </a:prstGeom>
        </p:spPr>
        <p:txBody>
          <a:bodyPr wrap="none">
            <a:spAutoFit/>
          </a:bodyPr>
          <a:lstStyle/>
          <a:p>
            <a:r>
              <a:rPr lang="id-ID" sz="3200" b="1" dirty="0">
                <a:solidFill>
                  <a:srgbClr val="0000FF"/>
                </a:solidFill>
                <a:latin typeface="Arial Narrow" panose="020B0606020202030204" pitchFamily="34" charset="0"/>
              </a:rPr>
              <a:t>GUIDELINE WEIGHTS</a:t>
            </a:r>
            <a:endParaRPr lang="id-ID" sz="3200" dirty="0">
              <a:solidFill>
                <a:srgbClr val="0000FF"/>
              </a:solidFill>
              <a:latin typeface="Arial Narrow" panose="020B0606020202030204"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645" y="980728"/>
            <a:ext cx="7467600"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28026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001445" y="254748"/>
            <a:ext cx="7772400" cy="194421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buFontTx/>
              <a:buNone/>
            </a:pPr>
            <a:r>
              <a:rPr lang="en-US" altLang="id-ID" sz="3600" b="1" dirty="0" smtClean="0">
                <a:latin typeface="Arial Narrow" panose="020B0606020202030204" pitchFamily="34" charset="0"/>
              </a:rPr>
              <a:t>Nationally, almost 60% of all </a:t>
            </a:r>
          </a:p>
          <a:p>
            <a:pPr algn="ctr">
              <a:spcBef>
                <a:spcPct val="0"/>
              </a:spcBef>
              <a:buFontTx/>
              <a:buNone/>
            </a:pPr>
            <a:r>
              <a:rPr lang="en-US" altLang="id-ID" sz="3600" b="1" dirty="0" smtClean="0">
                <a:latin typeface="Arial Narrow" panose="020B0606020202030204" pitchFamily="34" charset="0"/>
              </a:rPr>
              <a:t>work-related illnesses are </a:t>
            </a:r>
          </a:p>
          <a:p>
            <a:pPr algn="ctr">
              <a:spcBef>
                <a:spcPct val="0"/>
              </a:spcBef>
              <a:buFontTx/>
              <a:buNone/>
            </a:pPr>
            <a:r>
              <a:rPr lang="en-US" altLang="id-ID" sz="3600" b="1" dirty="0" smtClean="0">
                <a:latin typeface="Arial Narrow" panose="020B0606020202030204" pitchFamily="34" charset="0"/>
              </a:rPr>
              <a:t>MSDs</a:t>
            </a:r>
            <a:endParaRPr lang="en-US" altLang="id-ID" sz="3600" dirty="0">
              <a:latin typeface="Arial Narrow" panose="020B0606020202030204" pitchFamily="34" charset="0"/>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851" y="2947331"/>
            <a:ext cx="6648450"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18"/>
          <p:cNvSpPr txBox="1">
            <a:spLocks noChangeArrowheads="1"/>
          </p:cNvSpPr>
          <p:nvPr/>
        </p:nvSpPr>
        <p:spPr>
          <a:xfrm>
            <a:off x="1202750" y="2198964"/>
            <a:ext cx="7543800" cy="71913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id-ID" sz="4000" b="1" dirty="0" smtClean="0"/>
              <a:t>MSD-Type Injuries</a:t>
            </a:r>
            <a:endParaRPr lang="en-US" altLang="id-ID" sz="4000" b="1" dirty="0"/>
          </a:p>
        </p:txBody>
      </p:sp>
    </p:spTree>
    <p:extLst>
      <p:ext uri="{BB962C8B-B14F-4D97-AF65-F5344CB8AC3E}">
        <p14:creationId xmlns:p14="http://schemas.microsoft.com/office/powerpoint/2010/main" val="1738078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81000" y="228600"/>
            <a:ext cx="87630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altLang="id-ID" sz="4800" b="1" dirty="0" smtClean="0">
                <a:latin typeface="Arial Narrow" panose="020B0606020202030204" pitchFamily="34" charset="0"/>
              </a:rPr>
              <a:t>The Problem is Widespread </a:t>
            </a:r>
            <a:r>
              <a:rPr lang="en-US" altLang="id-ID" dirty="0" smtClean="0">
                <a:latin typeface="Arial Narrow" panose="020B0606020202030204" pitchFamily="34" charset="0"/>
              </a:rPr>
              <a:t/>
            </a:r>
            <a:br>
              <a:rPr lang="en-US" altLang="id-ID" dirty="0" smtClean="0">
                <a:latin typeface="Arial Narrow" panose="020B0606020202030204" pitchFamily="34" charset="0"/>
              </a:rPr>
            </a:br>
            <a:r>
              <a:rPr lang="en-US" altLang="id-ID" sz="1800" b="1" dirty="0" smtClean="0">
                <a:latin typeface="Arial Narrow" panose="020B0606020202030204" pitchFamily="34" charset="0"/>
              </a:rPr>
              <a:t>The Top 12 Standard Industrial Classifications (SIC)</a:t>
            </a:r>
            <a:endParaRPr lang="en-US" altLang="id-ID" sz="3200" dirty="0">
              <a:latin typeface="Arial Narrow" panose="020B0606020202030204" pitchFamily="34" charset="0"/>
            </a:endParaRPr>
          </a:p>
        </p:txBody>
      </p:sp>
      <p:sp>
        <p:nvSpPr>
          <p:cNvPr id="3" name="Rectangle 3"/>
          <p:cNvSpPr>
            <a:spLocks noChangeArrowheads="1"/>
          </p:cNvSpPr>
          <p:nvPr/>
        </p:nvSpPr>
        <p:spPr bwMode="auto">
          <a:xfrm>
            <a:off x="762000" y="1273175"/>
            <a:ext cx="49212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2800" b="1" dirty="0">
                <a:latin typeface="Arial Narrow" panose="020B0606020202030204" pitchFamily="34" charset="0"/>
              </a:rPr>
              <a:t>SIC</a:t>
            </a:r>
            <a:endParaRPr lang="en-US" altLang="id-ID" b="1" dirty="0">
              <a:latin typeface="Arial Narrow" panose="020B0606020202030204" pitchFamily="34" charset="0"/>
            </a:endParaRPr>
          </a:p>
        </p:txBody>
      </p:sp>
      <p:sp>
        <p:nvSpPr>
          <p:cNvPr id="4" name="Rectangle 4"/>
          <p:cNvSpPr>
            <a:spLocks noChangeArrowheads="1"/>
          </p:cNvSpPr>
          <p:nvPr/>
        </p:nvSpPr>
        <p:spPr bwMode="auto">
          <a:xfrm>
            <a:off x="1741488" y="1273175"/>
            <a:ext cx="11589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2800" b="1" dirty="0">
                <a:latin typeface="Arial Narrow" panose="020B0606020202030204" pitchFamily="34" charset="0"/>
              </a:rPr>
              <a:t>Industry</a:t>
            </a:r>
            <a:endParaRPr lang="en-US" altLang="id-ID" b="1" dirty="0">
              <a:latin typeface="Arial Narrow" panose="020B0606020202030204" pitchFamily="34" charset="0"/>
            </a:endParaRPr>
          </a:p>
        </p:txBody>
      </p:sp>
      <p:sp>
        <p:nvSpPr>
          <p:cNvPr id="5" name="Rectangle 5"/>
          <p:cNvSpPr>
            <a:spLocks noChangeArrowheads="1"/>
          </p:cNvSpPr>
          <p:nvPr/>
        </p:nvSpPr>
        <p:spPr bwMode="auto">
          <a:xfrm>
            <a:off x="6332426" y="1211995"/>
            <a:ext cx="23211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2800" b="1" dirty="0">
                <a:latin typeface="Arial Narrow" panose="020B0606020202030204" pitchFamily="34" charset="0"/>
              </a:rPr>
              <a:t>WMSDs per year</a:t>
            </a:r>
            <a:endParaRPr lang="en-US" altLang="id-ID" b="1" dirty="0">
              <a:latin typeface="Arial Narrow" panose="020B0606020202030204" pitchFamily="34" charset="0"/>
            </a:endParaRPr>
          </a:p>
        </p:txBody>
      </p:sp>
      <p:grpSp>
        <p:nvGrpSpPr>
          <p:cNvPr id="6" name="Group 6"/>
          <p:cNvGrpSpPr>
            <a:grpSpLocks/>
          </p:cNvGrpSpPr>
          <p:nvPr/>
        </p:nvGrpSpPr>
        <p:grpSpPr bwMode="auto">
          <a:xfrm>
            <a:off x="914400" y="4191003"/>
            <a:ext cx="6443663" cy="276226"/>
            <a:chOff x="582" y="1051"/>
            <a:chExt cx="4059" cy="174"/>
          </a:xfrm>
        </p:grpSpPr>
        <p:sp>
          <p:nvSpPr>
            <p:cNvPr id="7" name="Rectangle 7"/>
            <p:cNvSpPr>
              <a:spLocks noChangeArrowheads="1"/>
            </p:cNvSpPr>
            <p:nvPr/>
          </p:nvSpPr>
          <p:spPr bwMode="auto">
            <a:xfrm>
              <a:off x="582" y="1051"/>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dirty="0">
                  <a:latin typeface="Arial Narrow" panose="020B0606020202030204" pitchFamily="34" charset="0"/>
                </a:rPr>
                <a:t>078</a:t>
              </a:r>
              <a:endParaRPr lang="en-US" altLang="id-ID" b="1" dirty="0">
                <a:latin typeface="Arial Narrow" panose="020B0606020202030204" pitchFamily="34" charset="0"/>
              </a:endParaRPr>
            </a:p>
          </p:txBody>
        </p:sp>
        <p:sp>
          <p:nvSpPr>
            <p:cNvPr id="8" name="Rectangle 8"/>
            <p:cNvSpPr>
              <a:spLocks noChangeArrowheads="1"/>
            </p:cNvSpPr>
            <p:nvPr/>
          </p:nvSpPr>
          <p:spPr bwMode="auto">
            <a:xfrm>
              <a:off x="1097" y="1051"/>
              <a:ext cx="14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dirty="0">
                  <a:latin typeface="Arial Narrow" panose="020B0606020202030204" pitchFamily="34" charset="0"/>
                </a:rPr>
                <a:t>Landscape, Horticultural</a:t>
              </a:r>
              <a:endParaRPr lang="en-US" altLang="id-ID" b="1" dirty="0">
                <a:latin typeface="Arial Narrow" panose="020B0606020202030204" pitchFamily="34" charset="0"/>
              </a:endParaRPr>
            </a:p>
          </p:txBody>
        </p:sp>
        <p:sp>
          <p:nvSpPr>
            <p:cNvPr id="9" name="Rectangle 9"/>
            <p:cNvSpPr>
              <a:spLocks noChangeArrowheads="1"/>
            </p:cNvSpPr>
            <p:nvPr/>
          </p:nvSpPr>
          <p:spPr bwMode="auto">
            <a:xfrm>
              <a:off x="4441" y="1051"/>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dirty="0">
                  <a:latin typeface="Arial Narrow" panose="020B0606020202030204" pitchFamily="34" charset="0"/>
                </a:rPr>
                <a:t>420</a:t>
              </a:r>
              <a:endParaRPr lang="en-US" altLang="id-ID" b="1" dirty="0">
                <a:latin typeface="Arial Narrow" panose="020B0606020202030204" pitchFamily="34" charset="0"/>
              </a:endParaRPr>
            </a:p>
          </p:txBody>
        </p:sp>
      </p:grpSp>
      <p:sp>
        <p:nvSpPr>
          <p:cNvPr id="10" name="Rectangle 10"/>
          <p:cNvSpPr>
            <a:spLocks noChangeArrowheads="1"/>
          </p:cNvSpPr>
          <p:nvPr/>
        </p:nvSpPr>
        <p:spPr bwMode="auto">
          <a:xfrm>
            <a:off x="1668463" y="1627188"/>
            <a:ext cx="4762"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atin typeface="Arial Narrow" panose="020B0606020202030204" pitchFamily="34" charset="0"/>
            </a:endParaRPr>
          </a:p>
        </p:txBody>
      </p:sp>
      <p:sp>
        <p:nvSpPr>
          <p:cNvPr id="12" name="Rectangle 12"/>
          <p:cNvSpPr>
            <a:spLocks noChangeArrowheads="1"/>
          </p:cNvSpPr>
          <p:nvPr/>
        </p:nvSpPr>
        <p:spPr bwMode="auto">
          <a:xfrm>
            <a:off x="5951538" y="1627188"/>
            <a:ext cx="6350"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atin typeface="Arial Narrow" panose="020B0606020202030204" pitchFamily="34" charset="0"/>
            </a:endParaRPr>
          </a:p>
        </p:txBody>
      </p:sp>
      <p:sp>
        <p:nvSpPr>
          <p:cNvPr id="14" name="Rectangle 14"/>
          <p:cNvSpPr>
            <a:spLocks noChangeArrowheads="1"/>
          </p:cNvSpPr>
          <p:nvPr/>
        </p:nvSpPr>
        <p:spPr bwMode="auto">
          <a:xfrm>
            <a:off x="7493000" y="1627188"/>
            <a:ext cx="6350"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atin typeface="Arial Narrow" panose="020B0606020202030204" pitchFamily="34" charset="0"/>
            </a:endParaRPr>
          </a:p>
        </p:txBody>
      </p:sp>
      <p:sp>
        <p:nvSpPr>
          <p:cNvPr id="15" name="Rectangle 15"/>
          <p:cNvSpPr>
            <a:spLocks noChangeArrowheads="1"/>
          </p:cNvSpPr>
          <p:nvPr/>
        </p:nvSpPr>
        <p:spPr bwMode="auto">
          <a:xfrm>
            <a:off x="7499350" y="1627188"/>
            <a:ext cx="3175"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atin typeface="Arial Narrow" panose="020B0606020202030204" pitchFamily="34" charset="0"/>
            </a:endParaRPr>
          </a:p>
        </p:txBody>
      </p:sp>
      <p:sp>
        <p:nvSpPr>
          <p:cNvPr id="16" name="Rectangle 16"/>
          <p:cNvSpPr>
            <a:spLocks noChangeArrowheads="1"/>
          </p:cNvSpPr>
          <p:nvPr/>
        </p:nvSpPr>
        <p:spPr bwMode="auto">
          <a:xfrm>
            <a:off x="7502525" y="1627188"/>
            <a:ext cx="6350"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atin typeface="Arial Narrow" panose="020B0606020202030204" pitchFamily="34" charset="0"/>
            </a:endParaRPr>
          </a:p>
        </p:txBody>
      </p:sp>
      <p:grpSp>
        <p:nvGrpSpPr>
          <p:cNvPr id="18" name="Group 18"/>
          <p:cNvGrpSpPr>
            <a:grpSpLocks/>
          </p:cNvGrpSpPr>
          <p:nvPr/>
        </p:nvGrpSpPr>
        <p:grpSpPr bwMode="auto">
          <a:xfrm>
            <a:off x="914400" y="2667004"/>
            <a:ext cx="6397625" cy="276226"/>
            <a:chOff x="599" y="1254"/>
            <a:chExt cx="4030" cy="174"/>
          </a:xfrm>
        </p:grpSpPr>
        <p:sp>
          <p:nvSpPr>
            <p:cNvPr id="19" name="Rectangle 19"/>
            <p:cNvSpPr>
              <a:spLocks noChangeArrowheads="1"/>
            </p:cNvSpPr>
            <p:nvPr/>
          </p:nvSpPr>
          <p:spPr bwMode="auto">
            <a:xfrm>
              <a:off x="599" y="1254"/>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dirty="0">
                  <a:latin typeface="Arial Narrow" panose="020B0606020202030204" pitchFamily="34" charset="0"/>
                </a:rPr>
                <a:t>152</a:t>
              </a:r>
              <a:endParaRPr lang="en-US" altLang="id-ID" b="1" dirty="0">
                <a:latin typeface="Arial Narrow" panose="020B0606020202030204" pitchFamily="34" charset="0"/>
              </a:endParaRPr>
            </a:p>
          </p:txBody>
        </p:sp>
        <p:sp>
          <p:nvSpPr>
            <p:cNvPr id="20" name="Rectangle 20"/>
            <p:cNvSpPr>
              <a:spLocks noChangeArrowheads="1"/>
            </p:cNvSpPr>
            <p:nvPr/>
          </p:nvSpPr>
          <p:spPr bwMode="auto">
            <a:xfrm>
              <a:off x="1097" y="1254"/>
              <a:ext cx="215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dirty="0">
                  <a:latin typeface="Arial Narrow" panose="020B0606020202030204" pitchFamily="34" charset="0"/>
                </a:rPr>
                <a:t>General </a:t>
              </a:r>
              <a:r>
                <a:rPr lang="en-US" altLang="id-ID" sz="1800" b="1" dirty="0" err="1">
                  <a:latin typeface="Arial Narrow" panose="020B0606020202030204" pitchFamily="34" charset="0"/>
                </a:rPr>
                <a:t>Bldg</a:t>
              </a:r>
              <a:r>
                <a:rPr lang="en-US" altLang="id-ID" sz="1800" b="1">
                  <a:latin typeface="Arial Narrow" panose="020B0606020202030204" pitchFamily="34" charset="0"/>
                </a:rPr>
                <a:t> Contractors, Residential</a:t>
              </a:r>
              <a:endParaRPr lang="en-US" altLang="id-ID" b="1">
                <a:latin typeface="Arial Narrow" panose="020B0606020202030204" pitchFamily="34" charset="0"/>
              </a:endParaRPr>
            </a:p>
          </p:txBody>
        </p:sp>
        <p:sp>
          <p:nvSpPr>
            <p:cNvPr id="21" name="Rectangle 21"/>
            <p:cNvSpPr>
              <a:spLocks noChangeArrowheads="1"/>
            </p:cNvSpPr>
            <p:nvPr/>
          </p:nvSpPr>
          <p:spPr bwMode="auto">
            <a:xfrm>
              <a:off x="4329" y="1254"/>
              <a:ext cx="3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1,361</a:t>
              </a:r>
              <a:endParaRPr lang="en-US" altLang="id-ID" b="1">
                <a:latin typeface="Arial Narrow" panose="020B0606020202030204" pitchFamily="34" charset="0"/>
              </a:endParaRPr>
            </a:p>
          </p:txBody>
        </p:sp>
      </p:grpSp>
      <p:grpSp>
        <p:nvGrpSpPr>
          <p:cNvPr id="22" name="Group 22"/>
          <p:cNvGrpSpPr>
            <a:grpSpLocks/>
          </p:cNvGrpSpPr>
          <p:nvPr/>
        </p:nvGrpSpPr>
        <p:grpSpPr bwMode="auto">
          <a:xfrm>
            <a:off x="914400" y="2971804"/>
            <a:ext cx="6443663" cy="276226"/>
            <a:chOff x="582" y="1462"/>
            <a:chExt cx="4059" cy="174"/>
          </a:xfrm>
        </p:grpSpPr>
        <p:sp>
          <p:nvSpPr>
            <p:cNvPr id="23" name="Rectangle 23"/>
            <p:cNvSpPr>
              <a:spLocks noChangeArrowheads="1"/>
            </p:cNvSpPr>
            <p:nvPr/>
          </p:nvSpPr>
          <p:spPr bwMode="auto">
            <a:xfrm>
              <a:off x="582" y="1462"/>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174</a:t>
              </a:r>
              <a:endParaRPr lang="en-US" altLang="id-ID" b="1">
                <a:latin typeface="Arial Narrow" panose="020B0606020202030204" pitchFamily="34" charset="0"/>
              </a:endParaRPr>
            </a:p>
          </p:txBody>
        </p:sp>
        <p:sp>
          <p:nvSpPr>
            <p:cNvPr id="24" name="Rectangle 24"/>
            <p:cNvSpPr>
              <a:spLocks noChangeArrowheads="1"/>
            </p:cNvSpPr>
            <p:nvPr/>
          </p:nvSpPr>
          <p:spPr bwMode="auto">
            <a:xfrm>
              <a:off x="1097" y="1462"/>
              <a:ext cx="121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Masonry, Tile, Plaster</a:t>
              </a:r>
              <a:endParaRPr lang="en-US" altLang="id-ID" b="1">
                <a:latin typeface="Arial Narrow" panose="020B0606020202030204" pitchFamily="34" charset="0"/>
              </a:endParaRPr>
            </a:p>
          </p:txBody>
        </p:sp>
        <p:sp>
          <p:nvSpPr>
            <p:cNvPr id="25" name="Rectangle 25"/>
            <p:cNvSpPr>
              <a:spLocks noChangeArrowheads="1"/>
            </p:cNvSpPr>
            <p:nvPr/>
          </p:nvSpPr>
          <p:spPr bwMode="auto">
            <a:xfrm>
              <a:off x="4441" y="1462"/>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703</a:t>
              </a:r>
              <a:endParaRPr lang="en-US" altLang="id-ID" b="1">
                <a:latin typeface="Arial Narrow" panose="020B0606020202030204" pitchFamily="34" charset="0"/>
              </a:endParaRPr>
            </a:p>
          </p:txBody>
        </p:sp>
      </p:grpSp>
      <p:grpSp>
        <p:nvGrpSpPr>
          <p:cNvPr id="26" name="Group 26"/>
          <p:cNvGrpSpPr>
            <a:grpSpLocks/>
          </p:cNvGrpSpPr>
          <p:nvPr/>
        </p:nvGrpSpPr>
        <p:grpSpPr bwMode="auto">
          <a:xfrm>
            <a:off x="914400" y="3916358"/>
            <a:ext cx="6443663" cy="276224"/>
            <a:chOff x="582" y="1671"/>
            <a:chExt cx="4059" cy="174"/>
          </a:xfrm>
        </p:grpSpPr>
        <p:grpSp>
          <p:nvGrpSpPr>
            <p:cNvPr id="27" name="Group 27"/>
            <p:cNvGrpSpPr>
              <a:grpSpLocks/>
            </p:cNvGrpSpPr>
            <p:nvPr/>
          </p:nvGrpSpPr>
          <p:grpSpPr bwMode="auto">
            <a:xfrm>
              <a:off x="582" y="1671"/>
              <a:ext cx="1763" cy="174"/>
              <a:chOff x="582" y="1671"/>
              <a:chExt cx="1763" cy="174"/>
            </a:xfrm>
          </p:grpSpPr>
          <p:sp>
            <p:nvSpPr>
              <p:cNvPr id="29" name="Rectangle 28"/>
              <p:cNvSpPr>
                <a:spLocks noChangeArrowheads="1"/>
              </p:cNvSpPr>
              <p:nvPr/>
            </p:nvSpPr>
            <p:spPr bwMode="auto">
              <a:xfrm>
                <a:off x="582" y="1671"/>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175</a:t>
                </a:r>
                <a:endParaRPr lang="en-US" altLang="id-ID" b="1">
                  <a:latin typeface="Arial Narrow" panose="020B0606020202030204" pitchFamily="34" charset="0"/>
                </a:endParaRPr>
              </a:p>
            </p:txBody>
          </p:sp>
          <p:sp>
            <p:nvSpPr>
              <p:cNvPr id="30" name="Rectangle 29"/>
              <p:cNvSpPr>
                <a:spLocks noChangeArrowheads="1"/>
              </p:cNvSpPr>
              <p:nvPr/>
            </p:nvSpPr>
            <p:spPr bwMode="auto">
              <a:xfrm>
                <a:off x="1097" y="1671"/>
                <a:ext cx="124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Carpentry, Floor Work</a:t>
                </a:r>
                <a:endParaRPr lang="en-US" altLang="id-ID" b="1">
                  <a:latin typeface="Arial Narrow" panose="020B0606020202030204" pitchFamily="34" charset="0"/>
                </a:endParaRPr>
              </a:p>
            </p:txBody>
          </p:sp>
        </p:grpSp>
        <p:sp>
          <p:nvSpPr>
            <p:cNvPr id="28" name="Rectangle 30"/>
            <p:cNvSpPr>
              <a:spLocks noChangeArrowheads="1"/>
            </p:cNvSpPr>
            <p:nvPr/>
          </p:nvSpPr>
          <p:spPr bwMode="auto">
            <a:xfrm>
              <a:off x="4441" y="1671"/>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429</a:t>
              </a:r>
              <a:endParaRPr lang="en-US" altLang="id-ID" b="1">
                <a:latin typeface="Arial Narrow" panose="020B0606020202030204" pitchFamily="34" charset="0"/>
              </a:endParaRPr>
            </a:p>
          </p:txBody>
        </p:sp>
      </p:grpSp>
      <p:grpSp>
        <p:nvGrpSpPr>
          <p:cNvPr id="31" name="Group 31"/>
          <p:cNvGrpSpPr>
            <a:grpSpLocks/>
          </p:cNvGrpSpPr>
          <p:nvPr/>
        </p:nvGrpSpPr>
        <p:grpSpPr bwMode="auto">
          <a:xfrm>
            <a:off x="914400" y="4800605"/>
            <a:ext cx="6443663" cy="276226"/>
            <a:chOff x="582" y="1878"/>
            <a:chExt cx="4059" cy="174"/>
          </a:xfrm>
        </p:grpSpPr>
        <p:grpSp>
          <p:nvGrpSpPr>
            <p:cNvPr id="32" name="Group 32"/>
            <p:cNvGrpSpPr>
              <a:grpSpLocks/>
            </p:cNvGrpSpPr>
            <p:nvPr/>
          </p:nvGrpSpPr>
          <p:grpSpPr bwMode="auto">
            <a:xfrm>
              <a:off x="582" y="1878"/>
              <a:ext cx="2126" cy="174"/>
              <a:chOff x="582" y="1878"/>
              <a:chExt cx="2126" cy="174"/>
            </a:xfrm>
          </p:grpSpPr>
          <p:sp>
            <p:nvSpPr>
              <p:cNvPr id="34" name="Rectangle 33"/>
              <p:cNvSpPr>
                <a:spLocks noChangeArrowheads="1"/>
              </p:cNvSpPr>
              <p:nvPr/>
            </p:nvSpPr>
            <p:spPr bwMode="auto">
              <a:xfrm>
                <a:off x="582" y="1878"/>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176</a:t>
                </a:r>
                <a:endParaRPr lang="en-US" altLang="id-ID" b="1">
                  <a:latin typeface="Arial Narrow" panose="020B0606020202030204" pitchFamily="34" charset="0"/>
                </a:endParaRPr>
              </a:p>
            </p:txBody>
          </p:sp>
          <p:sp>
            <p:nvSpPr>
              <p:cNvPr id="35" name="Rectangle 34"/>
              <p:cNvSpPr>
                <a:spLocks noChangeArrowheads="1"/>
              </p:cNvSpPr>
              <p:nvPr/>
            </p:nvSpPr>
            <p:spPr bwMode="auto">
              <a:xfrm>
                <a:off x="1097" y="1878"/>
                <a:ext cx="161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Roofing, Siding, Sheet Metal</a:t>
                </a:r>
                <a:endParaRPr lang="en-US" altLang="id-ID" b="1">
                  <a:latin typeface="Arial Narrow" panose="020B0606020202030204" pitchFamily="34" charset="0"/>
                </a:endParaRPr>
              </a:p>
            </p:txBody>
          </p:sp>
        </p:grpSp>
        <p:sp>
          <p:nvSpPr>
            <p:cNvPr id="33" name="Rectangle 35"/>
            <p:cNvSpPr>
              <a:spLocks noChangeArrowheads="1"/>
            </p:cNvSpPr>
            <p:nvPr/>
          </p:nvSpPr>
          <p:spPr bwMode="auto">
            <a:xfrm>
              <a:off x="4441" y="1878"/>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388</a:t>
              </a:r>
              <a:endParaRPr lang="en-US" altLang="id-ID" b="1">
                <a:latin typeface="Arial Narrow" panose="020B0606020202030204" pitchFamily="34" charset="0"/>
              </a:endParaRPr>
            </a:p>
          </p:txBody>
        </p:sp>
      </p:grpSp>
      <p:grpSp>
        <p:nvGrpSpPr>
          <p:cNvPr id="36" name="Group 36"/>
          <p:cNvGrpSpPr>
            <a:grpSpLocks/>
          </p:cNvGrpSpPr>
          <p:nvPr/>
        </p:nvGrpSpPr>
        <p:grpSpPr bwMode="auto">
          <a:xfrm>
            <a:off x="914400" y="5105406"/>
            <a:ext cx="6443663" cy="276226"/>
            <a:chOff x="582" y="2086"/>
            <a:chExt cx="4059" cy="174"/>
          </a:xfrm>
        </p:grpSpPr>
        <p:sp>
          <p:nvSpPr>
            <p:cNvPr id="37" name="Rectangle 37"/>
            <p:cNvSpPr>
              <a:spLocks noChangeArrowheads="1"/>
            </p:cNvSpPr>
            <p:nvPr/>
          </p:nvSpPr>
          <p:spPr bwMode="auto">
            <a:xfrm>
              <a:off x="582" y="2086"/>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177</a:t>
              </a:r>
              <a:endParaRPr lang="en-US" altLang="id-ID" b="1">
                <a:latin typeface="Arial Narrow" panose="020B0606020202030204" pitchFamily="34" charset="0"/>
              </a:endParaRPr>
            </a:p>
          </p:txBody>
        </p:sp>
        <p:sp>
          <p:nvSpPr>
            <p:cNvPr id="38" name="Rectangle 38"/>
            <p:cNvSpPr>
              <a:spLocks noChangeArrowheads="1"/>
            </p:cNvSpPr>
            <p:nvPr/>
          </p:nvSpPr>
          <p:spPr bwMode="auto">
            <a:xfrm>
              <a:off x="1097" y="2086"/>
              <a:ext cx="8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Concrete Work</a:t>
              </a:r>
              <a:endParaRPr lang="en-US" altLang="id-ID" b="1">
                <a:latin typeface="Arial Narrow" panose="020B0606020202030204" pitchFamily="34" charset="0"/>
              </a:endParaRPr>
            </a:p>
          </p:txBody>
        </p:sp>
        <p:sp>
          <p:nvSpPr>
            <p:cNvPr id="39" name="Rectangle 39"/>
            <p:cNvSpPr>
              <a:spLocks noChangeArrowheads="1"/>
            </p:cNvSpPr>
            <p:nvPr/>
          </p:nvSpPr>
          <p:spPr bwMode="auto">
            <a:xfrm>
              <a:off x="4441" y="2086"/>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287</a:t>
              </a:r>
              <a:endParaRPr lang="en-US" altLang="id-ID" b="1">
                <a:latin typeface="Arial Narrow" panose="020B0606020202030204" pitchFamily="34" charset="0"/>
              </a:endParaRPr>
            </a:p>
          </p:txBody>
        </p:sp>
      </p:grpSp>
      <p:grpSp>
        <p:nvGrpSpPr>
          <p:cNvPr id="40" name="Group 40"/>
          <p:cNvGrpSpPr>
            <a:grpSpLocks/>
          </p:cNvGrpSpPr>
          <p:nvPr/>
        </p:nvGrpSpPr>
        <p:grpSpPr bwMode="auto">
          <a:xfrm>
            <a:off x="914400" y="3581406"/>
            <a:ext cx="6453188" cy="292101"/>
            <a:chOff x="576" y="2294"/>
            <a:chExt cx="4065" cy="184"/>
          </a:xfrm>
        </p:grpSpPr>
        <p:grpSp>
          <p:nvGrpSpPr>
            <p:cNvPr id="41" name="Group 41"/>
            <p:cNvGrpSpPr>
              <a:grpSpLocks/>
            </p:cNvGrpSpPr>
            <p:nvPr/>
          </p:nvGrpSpPr>
          <p:grpSpPr bwMode="auto">
            <a:xfrm>
              <a:off x="576" y="2304"/>
              <a:ext cx="1824" cy="174"/>
              <a:chOff x="582" y="2294"/>
              <a:chExt cx="1824" cy="174"/>
            </a:xfrm>
          </p:grpSpPr>
          <p:sp>
            <p:nvSpPr>
              <p:cNvPr id="43" name="Rectangle 42"/>
              <p:cNvSpPr>
                <a:spLocks noChangeArrowheads="1"/>
              </p:cNvSpPr>
              <p:nvPr/>
            </p:nvSpPr>
            <p:spPr bwMode="auto">
              <a:xfrm>
                <a:off x="582" y="2294"/>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242</a:t>
                </a:r>
                <a:endParaRPr lang="en-US" altLang="id-ID" b="1">
                  <a:latin typeface="Arial Narrow" panose="020B0606020202030204" pitchFamily="34" charset="0"/>
                </a:endParaRPr>
              </a:p>
            </p:txBody>
          </p:sp>
          <p:sp>
            <p:nvSpPr>
              <p:cNvPr id="44" name="Rectangle 43"/>
              <p:cNvSpPr>
                <a:spLocks noChangeArrowheads="1"/>
              </p:cNvSpPr>
              <p:nvPr/>
            </p:nvSpPr>
            <p:spPr bwMode="auto">
              <a:xfrm>
                <a:off x="1097" y="2294"/>
                <a:ext cx="13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Sawmills, Planing Mills</a:t>
                </a:r>
                <a:endParaRPr lang="en-US" altLang="id-ID" b="1">
                  <a:latin typeface="Arial Narrow" panose="020B0606020202030204" pitchFamily="34" charset="0"/>
                </a:endParaRPr>
              </a:p>
            </p:txBody>
          </p:sp>
        </p:grpSp>
        <p:sp>
          <p:nvSpPr>
            <p:cNvPr id="42" name="Rectangle 44"/>
            <p:cNvSpPr>
              <a:spLocks noChangeArrowheads="1"/>
            </p:cNvSpPr>
            <p:nvPr/>
          </p:nvSpPr>
          <p:spPr bwMode="auto">
            <a:xfrm>
              <a:off x="4441" y="2294"/>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432</a:t>
              </a:r>
              <a:endParaRPr lang="en-US" altLang="id-ID" b="1">
                <a:latin typeface="Arial Narrow" panose="020B0606020202030204" pitchFamily="34" charset="0"/>
              </a:endParaRPr>
            </a:p>
          </p:txBody>
        </p:sp>
      </p:grpSp>
      <p:grpSp>
        <p:nvGrpSpPr>
          <p:cNvPr id="45" name="Group 45"/>
          <p:cNvGrpSpPr>
            <a:grpSpLocks/>
          </p:cNvGrpSpPr>
          <p:nvPr/>
        </p:nvGrpSpPr>
        <p:grpSpPr bwMode="auto">
          <a:xfrm>
            <a:off x="914400" y="2087556"/>
            <a:ext cx="6411913" cy="276224"/>
            <a:chOff x="582" y="2501"/>
            <a:chExt cx="4039" cy="174"/>
          </a:xfrm>
        </p:grpSpPr>
        <p:grpSp>
          <p:nvGrpSpPr>
            <p:cNvPr id="46" name="Group 46"/>
            <p:cNvGrpSpPr>
              <a:grpSpLocks/>
            </p:cNvGrpSpPr>
            <p:nvPr/>
          </p:nvGrpSpPr>
          <p:grpSpPr bwMode="auto">
            <a:xfrm>
              <a:off x="582" y="2501"/>
              <a:ext cx="2757" cy="174"/>
              <a:chOff x="582" y="2501"/>
              <a:chExt cx="2757" cy="174"/>
            </a:xfrm>
          </p:grpSpPr>
          <p:sp>
            <p:nvSpPr>
              <p:cNvPr id="48" name="Rectangle 47"/>
              <p:cNvSpPr>
                <a:spLocks noChangeArrowheads="1"/>
              </p:cNvSpPr>
              <p:nvPr/>
            </p:nvSpPr>
            <p:spPr bwMode="auto">
              <a:xfrm>
                <a:off x="582" y="2501"/>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421</a:t>
                </a:r>
                <a:endParaRPr lang="en-US" altLang="id-ID" b="1">
                  <a:latin typeface="Arial Narrow" panose="020B0606020202030204" pitchFamily="34" charset="0"/>
                </a:endParaRPr>
              </a:p>
            </p:txBody>
          </p:sp>
          <p:sp>
            <p:nvSpPr>
              <p:cNvPr id="49" name="Rectangle 48"/>
              <p:cNvSpPr>
                <a:spLocks noChangeArrowheads="1"/>
              </p:cNvSpPr>
              <p:nvPr/>
            </p:nvSpPr>
            <p:spPr bwMode="auto">
              <a:xfrm>
                <a:off x="1097" y="2501"/>
                <a:ext cx="224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Trucking and Courier Services (non-air)</a:t>
                </a:r>
                <a:endParaRPr lang="en-US" altLang="id-ID" b="1">
                  <a:latin typeface="Arial Narrow" panose="020B0606020202030204" pitchFamily="34" charset="0"/>
                </a:endParaRPr>
              </a:p>
            </p:txBody>
          </p:sp>
        </p:grpSp>
        <p:sp>
          <p:nvSpPr>
            <p:cNvPr id="47" name="Rectangle 49"/>
            <p:cNvSpPr>
              <a:spLocks noChangeArrowheads="1"/>
            </p:cNvSpPr>
            <p:nvPr/>
          </p:nvSpPr>
          <p:spPr bwMode="auto">
            <a:xfrm>
              <a:off x="4321" y="2501"/>
              <a:ext cx="3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1,591</a:t>
              </a:r>
              <a:endParaRPr lang="en-US" altLang="id-ID" b="1">
                <a:latin typeface="Arial Narrow" panose="020B0606020202030204" pitchFamily="34" charset="0"/>
              </a:endParaRPr>
            </a:p>
          </p:txBody>
        </p:sp>
      </p:grpSp>
      <p:grpSp>
        <p:nvGrpSpPr>
          <p:cNvPr id="50" name="Group 50"/>
          <p:cNvGrpSpPr>
            <a:grpSpLocks/>
          </p:cNvGrpSpPr>
          <p:nvPr/>
        </p:nvGrpSpPr>
        <p:grpSpPr bwMode="auto">
          <a:xfrm>
            <a:off x="914400" y="4495808"/>
            <a:ext cx="6432550" cy="276226"/>
            <a:chOff x="582" y="2710"/>
            <a:chExt cx="4052" cy="174"/>
          </a:xfrm>
        </p:grpSpPr>
        <p:grpSp>
          <p:nvGrpSpPr>
            <p:cNvPr id="51" name="Group 51"/>
            <p:cNvGrpSpPr>
              <a:grpSpLocks/>
            </p:cNvGrpSpPr>
            <p:nvPr/>
          </p:nvGrpSpPr>
          <p:grpSpPr bwMode="auto">
            <a:xfrm>
              <a:off x="582" y="2710"/>
              <a:ext cx="2234" cy="174"/>
              <a:chOff x="582" y="2710"/>
              <a:chExt cx="2234" cy="174"/>
            </a:xfrm>
          </p:grpSpPr>
          <p:sp>
            <p:nvSpPr>
              <p:cNvPr id="53" name="Rectangle 52"/>
              <p:cNvSpPr>
                <a:spLocks noChangeArrowheads="1"/>
              </p:cNvSpPr>
              <p:nvPr/>
            </p:nvSpPr>
            <p:spPr bwMode="auto">
              <a:xfrm>
                <a:off x="582" y="2710"/>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451</a:t>
                </a:r>
                <a:endParaRPr lang="en-US" altLang="id-ID" b="1">
                  <a:latin typeface="Arial Narrow" panose="020B0606020202030204" pitchFamily="34" charset="0"/>
                </a:endParaRPr>
              </a:p>
            </p:txBody>
          </p:sp>
          <p:sp>
            <p:nvSpPr>
              <p:cNvPr id="54" name="Rectangle 53"/>
              <p:cNvSpPr>
                <a:spLocks noChangeArrowheads="1"/>
              </p:cNvSpPr>
              <p:nvPr/>
            </p:nvSpPr>
            <p:spPr bwMode="auto">
              <a:xfrm>
                <a:off x="1097" y="2710"/>
                <a:ext cx="171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Air Transportation, Air Courier</a:t>
                </a:r>
                <a:endParaRPr lang="en-US" altLang="id-ID" b="1">
                  <a:latin typeface="Arial Narrow" panose="020B0606020202030204" pitchFamily="34" charset="0"/>
                </a:endParaRPr>
              </a:p>
            </p:txBody>
          </p:sp>
        </p:grpSp>
        <p:sp>
          <p:nvSpPr>
            <p:cNvPr id="52" name="Rectangle 54"/>
            <p:cNvSpPr>
              <a:spLocks noChangeArrowheads="1"/>
            </p:cNvSpPr>
            <p:nvPr/>
          </p:nvSpPr>
          <p:spPr bwMode="auto">
            <a:xfrm>
              <a:off x="4441" y="2710"/>
              <a:ext cx="1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411</a:t>
              </a:r>
              <a:endParaRPr lang="en-US" altLang="id-ID" b="1">
                <a:latin typeface="Arial Narrow" panose="020B0606020202030204" pitchFamily="34" charset="0"/>
              </a:endParaRPr>
            </a:p>
          </p:txBody>
        </p:sp>
      </p:grpSp>
      <p:grpSp>
        <p:nvGrpSpPr>
          <p:cNvPr id="55" name="Group 55"/>
          <p:cNvGrpSpPr>
            <a:grpSpLocks/>
          </p:cNvGrpSpPr>
          <p:nvPr/>
        </p:nvGrpSpPr>
        <p:grpSpPr bwMode="auto">
          <a:xfrm>
            <a:off x="914400" y="2376480"/>
            <a:ext cx="6421438" cy="292099"/>
            <a:chOff x="576" y="2918"/>
            <a:chExt cx="4045" cy="184"/>
          </a:xfrm>
        </p:grpSpPr>
        <p:grpSp>
          <p:nvGrpSpPr>
            <p:cNvPr id="56" name="Group 56"/>
            <p:cNvGrpSpPr>
              <a:grpSpLocks/>
            </p:cNvGrpSpPr>
            <p:nvPr/>
          </p:nvGrpSpPr>
          <p:grpSpPr bwMode="auto">
            <a:xfrm>
              <a:off x="576" y="2928"/>
              <a:ext cx="1378" cy="174"/>
              <a:chOff x="582" y="2918"/>
              <a:chExt cx="1378" cy="174"/>
            </a:xfrm>
          </p:grpSpPr>
          <p:sp>
            <p:nvSpPr>
              <p:cNvPr id="58" name="Rectangle 57"/>
              <p:cNvSpPr>
                <a:spLocks noChangeArrowheads="1"/>
              </p:cNvSpPr>
              <p:nvPr/>
            </p:nvSpPr>
            <p:spPr bwMode="auto">
              <a:xfrm>
                <a:off x="582" y="2918"/>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541</a:t>
                </a:r>
                <a:endParaRPr lang="en-US" altLang="id-ID" b="1">
                  <a:latin typeface="Arial Narrow" panose="020B0606020202030204" pitchFamily="34" charset="0"/>
                </a:endParaRPr>
              </a:p>
            </p:txBody>
          </p:sp>
          <p:sp>
            <p:nvSpPr>
              <p:cNvPr id="59" name="Rectangle 58"/>
              <p:cNvSpPr>
                <a:spLocks noChangeArrowheads="1"/>
              </p:cNvSpPr>
              <p:nvPr/>
            </p:nvSpPr>
            <p:spPr bwMode="auto">
              <a:xfrm>
                <a:off x="1097" y="2918"/>
                <a:ext cx="86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Grocery Stores</a:t>
                </a:r>
                <a:endParaRPr lang="en-US" altLang="id-ID" b="1">
                  <a:latin typeface="Arial Narrow" panose="020B0606020202030204" pitchFamily="34" charset="0"/>
                </a:endParaRPr>
              </a:p>
            </p:txBody>
          </p:sp>
        </p:grpSp>
        <p:sp>
          <p:nvSpPr>
            <p:cNvPr id="57" name="Rectangle 59"/>
            <p:cNvSpPr>
              <a:spLocks noChangeArrowheads="1"/>
            </p:cNvSpPr>
            <p:nvPr/>
          </p:nvSpPr>
          <p:spPr bwMode="auto">
            <a:xfrm>
              <a:off x="4321" y="2918"/>
              <a:ext cx="3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1,486</a:t>
              </a:r>
              <a:endParaRPr lang="en-US" altLang="id-ID" b="1">
                <a:latin typeface="Arial Narrow" panose="020B0606020202030204" pitchFamily="34" charset="0"/>
              </a:endParaRPr>
            </a:p>
          </p:txBody>
        </p:sp>
      </p:grpSp>
      <p:grpSp>
        <p:nvGrpSpPr>
          <p:cNvPr id="60" name="Group 60"/>
          <p:cNvGrpSpPr>
            <a:grpSpLocks/>
          </p:cNvGrpSpPr>
          <p:nvPr/>
        </p:nvGrpSpPr>
        <p:grpSpPr bwMode="auto">
          <a:xfrm>
            <a:off x="914400" y="1774834"/>
            <a:ext cx="6411913" cy="284163"/>
            <a:chOff x="582" y="3120"/>
            <a:chExt cx="4039" cy="179"/>
          </a:xfrm>
        </p:grpSpPr>
        <p:sp>
          <p:nvSpPr>
            <p:cNvPr id="61" name="Rectangle 61"/>
            <p:cNvSpPr>
              <a:spLocks noChangeArrowheads="1"/>
            </p:cNvSpPr>
            <p:nvPr/>
          </p:nvSpPr>
          <p:spPr bwMode="auto">
            <a:xfrm>
              <a:off x="582" y="3125"/>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805</a:t>
              </a:r>
              <a:endParaRPr lang="en-US" altLang="id-ID" b="1">
                <a:latin typeface="Arial Narrow" panose="020B0606020202030204" pitchFamily="34" charset="0"/>
              </a:endParaRPr>
            </a:p>
          </p:txBody>
        </p:sp>
        <p:sp>
          <p:nvSpPr>
            <p:cNvPr id="62" name="Rectangle 62"/>
            <p:cNvSpPr>
              <a:spLocks noChangeArrowheads="1"/>
            </p:cNvSpPr>
            <p:nvPr/>
          </p:nvSpPr>
          <p:spPr bwMode="auto">
            <a:xfrm>
              <a:off x="1104" y="3120"/>
              <a:ext cx="186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Nursing, Personal Care Facilities</a:t>
              </a:r>
              <a:endParaRPr lang="en-US" altLang="id-ID" b="1">
                <a:latin typeface="Arial Narrow" panose="020B0606020202030204" pitchFamily="34" charset="0"/>
              </a:endParaRPr>
            </a:p>
          </p:txBody>
        </p:sp>
        <p:sp>
          <p:nvSpPr>
            <p:cNvPr id="63" name="Rectangle 63"/>
            <p:cNvSpPr>
              <a:spLocks noChangeArrowheads="1"/>
            </p:cNvSpPr>
            <p:nvPr/>
          </p:nvSpPr>
          <p:spPr bwMode="auto">
            <a:xfrm>
              <a:off x="4321" y="3125"/>
              <a:ext cx="3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2,177</a:t>
              </a:r>
              <a:endParaRPr lang="en-US" altLang="id-ID" b="1">
                <a:latin typeface="Arial Narrow" panose="020B0606020202030204" pitchFamily="34" charset="0"/>
              </a:endParaRPr>
            </a:p>
          </p:txBody>
        </p:sp>
      </p:grpSp>
      <p:grpSp>
        <p:nvGrpSpPr>
          <p:cNvPr id="64" name="Group 64"/>
          <p:cNvGrpSpPr>
            <a:grpSpLocks/>
          </p:cNvGrpSpPr>
          <p:nvPr/>
        </p:nvGrpSpPr>
        <p:grpSpPr bwMode="auto">
          <a:xfrm>
            <a:off x="914400" y="3276610"/>
            <a:ext cx="6443663" cy="276226"/>
            <a:chOff x="582" y="3333"/>
            <a:chExt cx="4059" cy="174"/>
          </a:xfrm>
        </p:grpSpPr>
        <p:sp>
          <p:nvSpPr>
            <p:cNvPr id="65" name="Rectangle 65"/>
            <p:cNvSpPr>
              <a:spLocks noChangeArrowheads="1"/>
            </p:cNvSpPr>
            <p:nvPr/>
          </p:nvSpPr>
          <p:spPr bwMode="auto">
            <a:xfrm>
              <a:off x="4441" y="3333"/>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u="sng">
                  <a:latin typeface="Arial Narrow" panose="020B0606020202030204" pitchFamily="34" charset="0"/>
                </a:rPr>
                <a:t>4</a:t>
              </a:r>
              <a:r>
                <a:rPr lang="en-US" altLang="id-ID" sz="1800" b="1">
                  <a:latin typeface="Arial Narrow" panose="020B0606020202030204" pitchFamily="34" charset="0"/>
                </a:rPr>
                <a:t>45</a:t>
              </a:r>
              <a:endParaRPr lang="en-US" altLang="id-ID" b="1">
                <a:latin typeface="Arial Narrow" panose="020B0606020202030204" pitchFamily="34" charset="0"/>
              </a:endParaRPr>
            </a:p>
          </p:txBody>
        </p:sp>
        <p:grpSp>
          <p:nvGrpSpPr>
            <p:cNvPr id="66" name="Group 66"/>
            <p:cNvGrpSpPr>
              <a:grpSpLocks/>
            </p:cNvGrpSpPr>
            <p:nvPr/>
          </p:nvGrpSpPr>
          <p:grpSpPr bwMode="auto">
            <a:xfrm>
              <a:off x="582" y="3333"/>
              <a:ext cx="3926" cy="174"/>
              <a:chOff x="582" y="3333"/>
              <a:chExt cx="3926" cy="174"/>
            </a:xfrm>
          </p:grpSpPr>
          <p:grpSp>
            <p:nvGrpSpPr>
              <p:cNvPr id="67" name="Group 67"/>
              <p:cNvGrpSpPr>
                <a:grpSpLocks/>
              </p:cNvGrpSpPr>
              <p:nvPr/>
            </p:nvGrpSpPr>
            <p:grpSpPr bwMode="auto">
              <a:xfrm>
                <a:off x="582" y="3333"/>
                <a:ext cx="1451" cy="174"/>
                <a:chOff x="582" y="3333"/>
                <a:chExt cx="1451" cy="174"/>
              </a:xfrm>
            </p:grpSpPr>
            <p:sp>
              <p:nvSpPr>
                <p:cNvPr id="69" name="Rectangle 68"/>
                <p:cNvSpPr>
                  <a:spLocks noChangeArrowheads="1"/>
                </p:cNvSpPr>
                <p:nvPr/>
              </p:nvSpPr>
              <p:spPr bwMode="auto">
                <a:xfrm>
                  <a:off x="582" y="3333"/>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836</a:t>
                  </a:r>
                  <a:endParaRPr lang="en-US" altLang="id-ID" b="1">
                    <a:latin typeface="Arial Narrow" panose="020B0606020202030204" pitchFamily="34" charset="0"/>
                  </a:endParaRPr>
                </a:p>
              </p:txBody>
            </p:sp>
            <p:sp>
              <p:nvSpPr>
                <p:cNvPr id="70" name="Rectangle 69"/>
                <p:cNvSpPr>
                  <a:spLocks noChangeArrowheads="1"/>
                </p:cNvSpPr>
                <p:nvPr/>
              </p:nvSpPr>
              <p:spPr bwMode="auto">
                <a:xfrm>
                  <a:off x="1097" y="3333"/>
                  <a:ext cx="9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a:latin typeface="Arial Narrow" panose="020B0606020202030204" pitchFamily="34" charset="0"/>
                    </a:rPr>
                    <a:t>Residential Care</a:t>
                  </a:r>
                  <a:endParaRPr lang="en-US" altLang="id-ID" b="1">
                    <a:latin typeface="Arial Narrow" panose="020B0606020202030204" pitchFamily="34" charset="0"/>
                  </a:endParaRPr>
                </a:p>
              </p:txBody>
            </p:sp>
          </p:grpSp>
          <p:sp>
            <p:nvSpPr>
              <p:cNvPr id="68" name="Rectangle 70"/>
              <p:cNvSpPr>
                <a:spLocks noChangeArrowheads="1"/>
              </p:cNvSpPr>
              <p:nvPr/>
            </p:nvSpPr>
            <p:spPr bwMode="auto">
              <a:xfrm>
                <a:off x="4441" y="3333"/>
                <a:ext cx="6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sz="1800" b="1" u="sng">
                    <a:latin typeface="Arial Narrow" panose="020B0606020202030204" pitchFamily="34" charset="0"/>
                  </a:rPr>
                  <a:t>  </a:t>
                </a:r>
                <a:endParaRPr lang="en-US" altLang="id-ID" b="1">
                  <a:latin typeface="Arial Narrow" panose="020B0606020202030204" pitchFamily="34" charset="0"/>
                </a:endParaRPr>
              </a:p>
            </p:txBody>
          </p:sp>
        </p:grpSp>
      </p:grpSp>
      <p:grpSp>
        <p:nvGrpSpPr>
          <p:cNvPr id="71" name="Group 71"/>
          <p:cNvGrpSpPr>
            <a:grpSpLocks/>
          </p:cNvGrpSpPr>
          <p:nvPr/>
        </p:nvGrpSpPr>
        <p:grpSpPr bwMode="auto">
          <a:xfrm>
            <a:off x="5181599" y="5486400"/>
            <a:ext cx="2016125" cy="276225"/>
            <a:chOff x="3249" y="3548"/>
            <a:chExt cx="1270" cy="174"/>
          </a:xfrm>
        </p:grpSpPr>
        <p:sp>
          <p:nvSpPr>
            <p:cNvPr id="72" name="Rectangle 72"/>
            <p:cNvSpPr>
              <a:spLocks noChangeArrowheads="1"/>
            </p:cNvSpPr>
            <p:nvPr/>
          </p:nvSpPr>
          <p:spPr bwMode="auto">
            <a:xfrm>
              <a:off x="3249" y="3548"/>
              <a:ext cx="27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b="1">
                  <a:latin typeface="Arial Narrow" panose="020B0606020202030204" pitchFamily="34" charset="0"/>
                </a:rPr>
                <a:t>Total</a:t>
              </a:r>
            </a:p>
          </p:txBody>
        </p:sp>
        <p:sp>
          <p:nvSpPr>
            <p:cNvPr id="73" name="Rectangle 73"/>
            <p:cNvSpPr>
              <a:spLocks noChangeArrowheads="1"/>
            </p:cNvSpPr>
            <p:nvPr/>
          </p:nvSpPr>
          <p:spPr bwMode="auto">
            <a:xfrm>
              <a:off x="4152" y="3548"/>
              <a:ext cx="36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id-ID" b="1">
                  <a:latin typeface="Arial Narrow" panose="020B0606020202030204" pitchFamily="34" charset="0"/>
                </a:rPr>
                <a:t>10,130</a:t>
              </a:r>
            </a:p>
          </p:txBody>
        </p:sp>
      </p:grpSp>
      <p:sp>
        <p:nvSpPr>
          <p:cNvPr id="74" name="Text Box 74"/>
          <p:cNvSpPr txBox="1">
            <a:spLocks noChangeArrowheads="1"/>
          </p:cNvSpPr>
          <p:nvPr/>
        </p:nvSpPr>
        <p:spPr bwMode="auto">
          <a:xfrm>
            <a:off x="685800" y="5867400"/>
            <a:ext cx="45239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id-ID" b="1">
                <a:latin typeface="Arial Narrow" panose="020B0606020202030204" pitchFamily="34" charset="0"/>
              </a:rPr>
              <a:t>These 12 SICs alone account for 20% of WMSDs</a:t>
            </a:r>
            <a:endParaRPr lang="en-US" altLang="id-ID" sz="2000" b="1">
              <a:latin typeface="Arial Narrow" panose="020B0606020202030204" pitchFamily="34" charset="0"/>
            </a:endParaRPr>
          </a:p>
        </p:txBody>
      </p:sp>
      <p:sp>
        <p:nvSpPr>
          <p:cNvPr id="75" name="Text Box 75"/>
          <p:cNvSpPr txBox="1">
            <a:spLocks noChangeArrowheads="1"/>
          </p:cNvSpPr>
          <p:nvPr/>
        </p:nvSpPr>
        <p:spPr bwMode="auto">
          <a:xfrm>
            <a:off x="6064250" y="6400800"/>
            <a:ext cx="2851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id-ID" sz="1400" b="1">
                <a:latin typeface="Arial Narrow" panose="020B0606020202030204" pitchFamily="34" charset="0"/>
              </a:rPr>
              <a:t>Source: SHARP Report No. 40-4a-2000</a:t>
            </a:r>
          </a:p>
        </p:txBody>
      </p:sp>
      <p:sp>
        <p:nvSpPr>
          <p:cNvPr id="76" name="Line 76"/>
          <p:cNvSpPr>
            <a:spLocks noChangeShapeType="1"/>
          </p:cNvSpPr>
          <p:nvPr/>
        </p:nvSpPr>
        <p:spPr bwMode="auto">
          <a:xfrm>
            <a:off x="609600" y="1752600"/>
            <a:ext cx="8077200"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latin typeface="Arial Narrow" panose="020B0606020202030204" pitchFamily="34" charset="0"/>
            </a:endParaRPr>
          </a:p>
        </p:txBody>
      </p:sp>
      <p:sp>
        <p:nvSpPr>
          <p:cNvPr id="77" name="Line 77"/>
          <p:cNvSpPr>
            <a:spLocks noChangeShapeType="1"/>
          </p:cNvSpPr>
          <p:nvPr/>
        </p:nvSpPr>
        <p:spPr bwMode="auto">
          <a:xfrm>
            <a:off x="5105400" y="5486400"/>
            <a:ext cx="3505200"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latin typeface="Arial Narrow" panose="020B0606020202030204" pitchFamily="34" charset="0"/>
            </a:endParaRPr>
          </a:p>
        </p:txBody>
      </p:sp>
      <p:sp>
        <p:nvSpPr>
          <p:cNvPr id="78" name="Rectangle 77"/>
          <p:cNvSpPr/>
          <p:nvPr/>
        </p:nvSpPr>
        <p:spPr>
          <a:xfrm>
            <a:off x="162992" y="6402306"/>
            <a:ext cx="4572000" cy="338554"/>
          </a:xfrm>
          <a:prstGeom prst="rect">
            <a:avLst/>
          </a:prstGeom>
        </p:spPr>
        <p:txBody>
          <a:bodyPr>
            <a:spAutoFit/>
          </a:bodyPr>
          <a:lstStyle/>
          <a:p>
            <a:r>
              <a:rPr lang="en-US" altLang="id-ID" sz="1600" b="1" dirty="0" smtClean="0">
                <a:latin typeface="Arial Narrow" panose="020B0606020202030204" pitchFamily="34" charset="0"/>
                <a:cs typeface="Times New Roman" pitchFamily="18" charset="0"/>
              </a:rPr>
              <a:t>WMSD</a:t>
            </a:r>
            <a:r>
              <a:rPr lang="id-ID" altLang="id-ID" sz="1600" b="1" dirty="0" smtClean="0">
                <a:latin typeface="Arial Narrow" panose="020B0606020202030204" pitchFamily="34" charset="0"/>
                <a:cs typeface="Times New Roman" pitchFamily="18" charset="0"/>
              </a:rPr>
              <a:t>:</a:t>
            </a:r>
            <a:r>
              <a:rPr lang="en-US" altLang="id-ID" sz="1600" b="1" dirty="0" smtClean="0">
                <a:latin typeface="Arial Narrow" panose="020B0606020202030204" pitchFamily="34" charset="0"/>
                <a:cs typeface="Times New Roman" pitchFamily="18" charset="0"/>
              </a:rPr>
              <a:t> </a:t>
            </a:r>
            <a:r>
              <a:rPr lang="id-ID" altLang="id-ID" sz="1600" b="1" dirty="0" smtClean="0">
                <a:latin typeface="Arial Narrow" panose="020B0606020202030204" pitchFamily="34" charset="0"/>
                <a:cs typeface="Times New Roman" pitchFamily="18" charset="0"/>
              </a:rPr>
              <a:t> </a:t>
            </a:r>
            <a:r>
              <a:rPr lang="en-US" altLang="id-ID" sz="1600" b="1" dirty="0" smtClean="0">
                <a:latin typeface="Arial Narrow" panose="020B0606020202030204" pitchFamily="34" charset="0"/>
                <a:cs typeface="Times New Roman" pitchFamily="18" charset="0"/>
              </a:rPr>
              <a:t>Work-Related </a:t>
            </a:r>
            <a:r>
              <a:rPr lang="en-US" altLang="id-ID" sz="1600" b="1" dirty="0">
                <a:latin typeface="Arial Narrow" panose="020B0606020202030204" pitchFamily="34" charset="0"/>
                <a:cs typeface="Times New Roman" pitchFamily="18" charset="0"/>
              </a:rPr>
              <a:t>Musculoskeletal Disorders </a:t>
            </a:r>
            <a:endParaRPr lang="id-ID" sz="1600" dirty="0">
              <a:latin typeface="Arial Narrow" panose="020B0606020202030204" pitchFamily="34" charset="0"/>
            </a:endParaRPr>
          </a:p>
        </p:txBody>
      </p:sp>
    </p:spTree>
    <p:extLst>
      <p:ext uri="{BB962C8B-B14F-4D97-AF65-F5344CB8AC3E}">
        <p14:creationId xmlns:p14="http://schemas.microsoft.com/office/powerpoint/2010/main" val="34313656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TotalTime>
  <Words>2243</Words>
  <Application>Microsoft Office PowerPoint</Application>
  <PresentationFormat>On-screen Show (4:3)</PresentationFormat>
  <Paragraphs>460</Paragraphs>
  <Slides>75</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Links</vt:lpstr>
      </vt:variant>
      <vt:variant>
        <vt:i4>2</vt:i4>
      </vt:variant>
      <vt:variant>
        <vt:lpstr>Slide Titles</vt:lpstr>
      </vt:variant>
      <vt:variant>
        <vt:i4>75</vt:i4>
      </vt:variant>
    </vt:vector>
  </HeadingPairs>
  <TitlesOfParts>
    <vt:vector size="87" baseType="lpstr">
      <vt:lpstr>Arial</vt:lpstr>
      <vt:lpstr>Arial Narrow</vt:lpstr>
      <vt:lpstr>Calibri</vt:lpstr>
      <vt:lpstr>Calibri Light</vt:lpstr>
      <vt:lpstr>Helvetica</vt:lpstr>
      <vt:lpstr>Monotype Sorts</vt:lpstr>
      <vt:lpstr>Times New Roman</vt:lpstr>
      <vt:lpstr>Wingdings</vt:lpstr>
      <vt:lpstr>Wingdings 2</vt:lpstr>
      <vt:lpstr>Office Theme</vt:lpstr>
      <vt:lpstr>file:///H:\K3LL%202015\Ch.%209.vsd\Drawing\~Page-5\Sheet.2</vt:lpstr>
      <vt:lpstr>file:///H:\K3LL%202015\Ch.%209.vsd\Drawing\~Page-5\Sheet.2</vt:lpstr>
      <vt:lpstr>PowerPoint Presentation</vt:lpstr>
      <vt:lpstr>Module Outline (Sub-topics)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Nugroho</dc:creator>
  <cp:lastModifiedBy>Yulianto Nugroho</cp:lastModifiedBy>
  <cp:revision>4</cp:revision>
  <dcterms:created xsi:type="dcterms:W3CDTF">2015-04-06T21:03:45Z</dcterms:created>
  <dcterms:modified xsi:type="dcterms:W3CDTF">2019-02-05T11:09:32Z</dcterms:modified>
</cp:coreProperties>
</file>